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Montserra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643">
          <p15:clr>
            <a:srgbClr val="9AA0A6"/>
          </p15:clr>
        </p15:guide>
        <p15:guide id="3" pos="29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643"/>
        <p:guide pos="297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ontserrat-italic.fntdata"/><Relationship Id="rId10" Type="http://schemas.openxmlformats.org/officeDocument/2006/relationships/slide" Target="slides/slide4.xml"/><Relationship Id="rId32" Type="http://schemas.openxmlformats.org/officeDocument/2006/relationships/font" Target="fonts/Montserrat-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Montserrat-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r.wikibooks.org/wiki/Fonctionnement_d%27un_ordinateur/La_performance_d%27un_ordinateur#/media/Fichier:Supercomputing-rmax-graph2.sv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86ff33f10b_0_8: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fr-FR" sz="1500">
                <a:solidFill>
                  <a:schemeClr val="dk1"/>
                </a:solidFill>
              </a:rPr>
              <a:t>La descente de gradient stochastique est une approximation de la descente de gradien</a:t>
            </a:r>
            <a:r>
              <a:rPr lang="fr-FR" sz="1500">
                <a:solidFill>
                  <a:schemeClr val="dk1"/>
                </a:solidFill>
              </a:rPr>
              <a:t>t.</a:t>
            </a:r>
            <a:endParaRPr sz="1500">
              <a:solidFill>
                <a:schemeClr val="dk1"/>
              </a:solidFill>
            </a:endParaRPr>
          </a:p>
          <a:p>
            <a:pPr indent="0" lvl="0" marL="0" rtl="0" algn="l">
              <a:spcBef>
                <a:spcPts val="0"/>
              </a:spcBef>
              <a:spcAft>
                <a:spcPts val="0"/>
              </a:spcAft>
              <a:buNone/>
            </a:pPr>
            <a:r>
              <a:rPr lang="fr-FR" sz="1500">
                <a:solidFill>
                  <a:schemeClr val="dk1"/>
                </a:solidFill>
              </a:rPr>
              <a:t>Elle consiste à estimer le gradient de la fonction de coût à partir d’un échantillon aléatoire des observations.</a:t>
            </a:r>
            <a:endParaRPr sz="1500">
              <a:solidFill>
                <a:schemeClr val="dk1"/>
              </a:solidFill>
            </a:endParaRPr>
          </a:p>
          <a:p>
            <a:pPr indent="0" lvl="0" marL="0" rtl="0" algn="l">
              <a:spcBef>
                <a:spcPts val="0"/>
              </a:spcBef>
              <a:spcAft>
                <a:spcPts val="0"/>
              </a:spcAft>
              <a:buNone/>
            </a:pPr>
            <a:r>
              <a:rPr lang="fr-FR" sz="1500">
                <a:solidFill>
                  <a:schemeClr val="dk1"/>
                </a:solidFill>
              </a:rPr>
              <a:t>Elle repose sur la loi des grands nombres : la moyenne des gradients d’un échantillon suffisamment grand est une bonne estimation du gradient moyen.</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fr-FR" sz="1500">
                <a:solidFill>
                  <a:schemeClr val="dk1"/>
                </a:solidFill>
              </a:rPr>
              <a:t>La descente de gradient stochastique permet :</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d'accélérer l'entraînement (en calculant moins de gradients)</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d’entraîner le modèle par “batch” et de ne pas avoir à garder toutes les données d'entraînement en mémoire</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fr-FR" sz="1500">
                <a:solidFill>
                  <a:srgbClr val="212529"/>
                </a:solidFill>
                <a:highlight>
                  <a:srgbClr val="FFFFFF"/>
                </a:highlight>
              </a:rPr>
              <a:t>Les poids ne sont pas toujours mis à jour de manière optimale (la loss peut augmenter), cependant cela est compensé par le fait qu’on fera beaucoup plus de mises à jour, beaucoup plus rapidement, qui nous emmèneront en moyenne dans la bonne direction.</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197" name="Google Shape;197;g86ff33f10b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lang="fr-FR" sz="1500">
                <a:solidFill>
                  <a:schemeClr val="dk1"/>
                </a:solidFill>
              </a:rPr>
              <a:t>La descente de gradient stochastique est réalisée au cour d’une étape qu’on appelle la </a:t>
            </a:r>
            <a:r>
              <a:rPr b="1" lang="fr-FR" sz="1500">
                <a:solidFill>
                  <a:schemeClr val="dk1"/>
                </a:solidFill>
              </a:rPr>
              <a:t>rétropropagation de l’erreur</a:t>
            </a:r>
            <a:r>
              <a:rPr lang="fr-FR" sz="1500">
                <a:solidFill>
                  <a:schemeClr val="dk1"/>
                </a:solidFill>
              </a:rPr>
              <a:t>.</a:t>
            </a:r>
            <a:endParaRPr sz="1500">
              <a:solidFill>
                <a:schemeClr val="dk1"/>
              </a:solidFill>
            </a:endParaRPr>
          </a:p>
          <a:p>
            <a:pPr indent="0" lvl="0" marL="0" marR="0" rtl="0" algn="l">
              <a:spcBef>
                <a:spcPts val="0"/>
              </a:spcBef>
              <a:spcAft>
                <a:spcPts val="0"/>
              </a:spcAft>
              <a:buNone/>
            </a:pPr>
            <a:r>
              <a:t/>
            </a:r>
            <a:endParaRPr sz="1500">
              <a:solidFill>
                <a:schemeClr val="dk1"/>
              </a:solidFill>
            </a:endParaRPr>
          </a:p>
          <a:p>
            <a:pPr indent="0" lvl="0" marL="0" marR="0" rtl="0" algn="l">
              <a:spcBef>
                <a:spcPts val="0"/>
              </a:spcBef>
              <a:spcAft>
                <a:spcPts val="0"/>
              </a:spcAft>
              <a:buNone/>
            </a:pPr>
            <a:r>
              <a:rPr lang="fr-FR" sz="1500">
                <a:solidFill>
                  <a:schemeClr val="dk1"/>
                </a:solidFill>
              </a:rPr>
              <a:t>A chaque itération, on calcule d’abord l’ajustement à effectuer sur les coefficients des neurones de la dernière couche pour minimiser la valeur de la fonction de coût. On calcule ensuite les ajustements des coefficients de l’avant-dernière couche en tenant compte de la modification </a:t>
            </a:r>
            <a:r>
              <a:rPr lang="fr-FR" sz="1500">
                <a:solidFill>
                  <a:schemeClr val="dk1"/>
                </a:solidFill>
              </a:rPr>
              <a:t>précédente</a:t>
            </a:r>
            <a:r>
              <a:rPr lang="fr-FR" sz="1500">
                <a:solidFill>
                  <a:schemeClr val="dk1"/>
                </a:solidFill>
              </a:rPr>
              <a:t>. Et ainsi de suite jusqu’à la toute première couche.</a:t>
            </a:r>
            <a:endParaRPr sz="1500">
              <a:solidFill>
                <a:schemeClr val="dk1"/>
              </a:solidFill>
            </a:endParaRPr>
          </a:p>
          <a:p>
            <a:pPr indent="0" lvl="0" marL="0" marR="0" rtl="0" algn="l">
              <a:spcBef>
                <a:spcPts val="0"/>
              </a:spcBef>
              <a:spcAft>
                <a:spcPts val="0"/>
              </a:spcAft>
              <a:buNone/>
            </a:pPr>
            <a:r>
              <a:rPr lang="fr-FR" sz="1500">
                <a:solidFill>
                  <a:schemeClr val="dk1"/>
                </a:solidFill>
              </a:rPr>
              <a:t>L</a:t>
            </a:r>
            <a:r>
              <a:rPr lang="fr-FR" sz="1500">
                <a:solidFill>
                  <a:schemeClr val="dk1"/>
                </a:solidFill>
              </a:rPr>
              <a:t>’algorithme de descente de gradient (stochastique) tire partie de la règle de la dérivation en chaîne pour calculer le gradient de chacune des couches</a:t>
            </a:r>
            <a:endParaRPr sz="1500">
              <a:solidFill>
                <a:schemeClr val="dk1"/>
              </a:solidFill>
            </a:endParaRPr>
          </a:p>
          <a:p>
            <a:pPr indent="0" lvl="0" marL="0" marR="0" rtl="0" algn="l">
              <a:spcBef>
                <a:spcPts val="0"/>
              </a:spcBef>
              <a:spcAft>
                <a:spcPts val="0"/>
              </a:spcAft>
              <a:buNone/>
            </a:pPr>
            <a:r>
              <a:t/>
            </a:r>
            <a:endParaRPr sz="1500">
              <a:solidFill>
                <a:schemeClr val="dk1"/>
              </a:solidFill>
            </a:endParaRPr>
          </a:p>
          <a:p>
            <a:pPr indent="0" lvl="0" marL="0" marR="0" rtl="0" algn="l">
              <a:spcBef>
                <a:spcPts val="0"/>
              </a:spcBef>
              <a:spcAft>
                <a:spcPts val="0"/>
              </a:spcAft>
              <a:buNone/>
            </a:pPr>
            <a:r>
              <a:rPr lang="fr-FR" sz="1500">
                <a:solidFill>
                  <a:schemeClr val="dk1"/>
                </a:solidFill>
              </a:rPr>
              <a:t>Après la rétropropagation, une nouvelle prédiction est réalisée, le résultat est à nouveau comparé avec les résultats attendus et une autre rétropropagation est réalisée.</a:t>
            </a:r>
            <a:endParaRPr sz="1500">
              <a:solidFill>
                <a:schemeClr val="dk1"/>
              </a:solidFill>
            </a:endParaRPr>
          </a:p>
          <a:p>
            <a:pPr indent="0" lvl="0" marL="0" marR="0" rtl="0" algn="l">
              <a:spcBef>
                <a:spcPts val="0"/>
              </a:spcBef>
              <a:spcAft>
                <a:spcPts val="0"/>
              </a:spcAft>
              <a:buNone/>
            </a:pPr>
            <a:r>
              <a:rPr lang="fr-FR" sz="1500">
                <a:solidFill>
                  <a:schemeClr val="dk1"/>
                </a:solidFill>
              </a:rPr>
              <a:t>Ce</a:t>
            </a:r>
            <a:r>
              <a:rPr lang="fr-FR" sz="1500">
                <a:solidFill>
                  <a:schemeClr val="dk1"/>
                </a:solidFill>
              </a:rPr>
              <a:t> processus est répété jusqu’à ce que les prédictions cessent de s’améliorer.</a:t>
            </a:r>
            <a:endParaRPr sz="1500">
              <a:solidFill>
                <a:schemeClr val="dk1"/>
              </a:solidFill>
            </a:endParaRPr>
          </a:p>
          <a:p>
            <a:pPr indent="0" lvl="0" marL="0" marR="0" rtl="0" algn="l">
              <a:spcBef>
                <a:spcPts val="0"/>
              </a:spcBef>
              <a:spcAft>
                <a:spcPts val="0"/>
              </a:spcAft>
              <a:buNone/>
            </a:pPr>
            <a:r>
              <a:rPr lang="fr-FR" sz="1500">
                <a:solidFill>
                  <a:schemeClr val="dk1"/>
                </a:solidFill>
              </a:rPr>
              <a:t>Les DNNs ont généralement besoin de voir des dizaines ou de centaines de fois l’ensemble des données d'entraînement.</a:t>
            </a:r>
            <a:endParaRPr sz="1500"/>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Comme dans le cerveau humain, </a:t>
            </a:r>
            <a:r>
              <a:rPr b="1" lang="fr-FR" sz="1500"/>
              <a:t>les connections les plus pertinentes entre les différents neurones se renforcent alors que d’autres disparaissent</a:t>
            </a:r>
            <a:r>
              <a:rPr lang="fr-FR" sz="1500"/>
              <a:t>. </a:t>
            </a:r>
            <a:endParaRPr sz="1500"/>
          </a:p>
          <a:p>
            <a:pPr indent="0" lvl="0" marL="0" rtl="0" algn="l">
              <a:spcBef>
                <a:spcPts val="0"/>
              </a:spcBef>
              <a:spcAft>
                <a:spcPts val="0"/>
              </a:spcAft>
              <a:buClr>
                <a:schemeClr val="dk1"/>
              </a:buClr>
              <a:buFont typeface="Arial"/>
              <a:buNone/>
            </a:pPr>
            <a:r>
              <a:t/>
            </a:r>
            <a:endParaRPr sz="1500">
              <a:solidFill>
                <a:schemeClr val="dk1"/>
              </a:solidFill>
            </a:endParaRPr>
          </a:p>
          <a:p>
            <a:pPr indent="0" lvl="0" marL="0" rtl="0" algn="l">
              <a:spcBef>
                <a:spcPts val="0"/>
              </a:spcBef>
              <a:spcAft>
                <a:spcPts val="0"/>
              </a:spcAft>
              <a:buNone/>
            </a:pPr>
            <a:r>
              <a:rPr lang="fr-FR" sz="1500">
                <a:solidFill>
                  <a:schemeClr val="dk1"/>
                </a:solidFill>
              </a:rPr>
              <a:t>Sur le graphique, les flèches sont :</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bleues si le coefficient est négatif</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rouge si le coefficient est positif</a:t>
            </a:r>
            <a:endParaRPr sz="1500">
              <a:solidFill>
                <a:schemeClr val="dk1"/>
              </a:solidFill>
            </a:endParaRPr>
          </a:p>
          <a:p>
            <a:pPr indent="0" lvl="0" marL="0" rtl="0" algn="l">
              <a:spcBef>
                <a:spcPts val="0"/>
              </a:spcBef>
              <a:spcAft>
                <a:spcPts val="0"/>
              </a:spcAft>
              <a:buNone/>
            </a:pPr>
            <a:r>
              <a:rPr lang="fr-FR" sz="1500">
                <a:solidFill>
                  <a:schemeClr val="dk1"/>
                </a:solidFill>
              </a:rPr>
              <a:t>Les neurones sont :</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bleus si son output est négatif</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rouge si son output est positif</a:t>
            </a:r>
            <a:endParaRPr sz="1500">
              <a:solidFill>
                <a:schemeClr val="dk1"/>
              </a:solidFill>
            </a:endParaRPr>
          </a:p>
        </p:txBody>
      </p:sp>
      <p:sp>
        <p:nvSpPr>
          <p:cNvPr id="205" name="Google Shape;20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7052dd26d2_1_10: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lang="fr-FR" sz="1500"/>
              <a:t>Comme pour tous les autres modèle de ML, plus les données d’entraînement sont variées, plus le NN sera performant.</a:t>
            </a:r>
            <a:endParaRPr sz="1500"/>
          </a:p>
          <a:p>
            <a:pPr indent="0" lvl="0" marL="0" marR="0" rtl="0" algn="l">
              <a:spcBef>
                <a:spcPts val="0"/>
              </a:spcBef>
              <a:spcAft>
                <a:spcPts val="0"/>
              </a:spcAft>
              <a:buNone/>
            </a:pPr>
            <a:r>
              <a:rPr lang="fr-FR" sz="1500"/>
              <a:t>Mais </a:t>
            </a:r>
            <a:r>
              <a:rPr b="1" lang="fr-FR" sz="1500"/>
              <a:t>l’entraînement des DNN nécessite généralement beaucoup plus de données et temps que les autres modèles.</a:t>
            </a:r>
            <a:endParaRPr b="1" sz="1500"/>
          </a:p>
          <a:p>
            <a:pPr indent="0" lvl="0" marL="0" marR="0" rtl="0" algn="l">
              <a:spcBef>
                <a:spcPts val="0"/>
              </a:spcBef>
              <a:spcAft>
                <a:spcPts val="0"/>
              </a:spcAft>
              <a:buNone/>
            </a:pPr>
            <a:r>
              <a:rPr lang="fr-FR" sz="1500"/>
              <a:t>La phase d’entraînement peut prendre plusieurs jours ou plusieurs semaines. Mais cela permet d’obtenir de meilleurs résultats pour la plupart des tâches.</a:t>
            </a:r>
            <a:endParaRPr sz="1500"/>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Le plus surprenant est que personne, à ce jour, n’a été capable de prouver mathématiquement pourquoi ces modèles sont si puissants.</a:t>
            </a:r>
            <a:endParaRPr sz="1500"/>
          </a:p>
          <a:p>
            <a:pPr indent="0" lvl="0" marL="0" marR="0" rtl="0" algn="l">
              <a:spcBef>
                <a:spcPts val="0"/>
              </a:spcBef>
              <a:spcAft>
                <a:spcPts val="0"/>
              </a:spcAft>
              <a:buNone/>
            </a:pPr>
            <a:r>
              <a:rPr lang="fr-FR" sz="1500"/>
              <a:t>De nombreuses recherches sont encore en cours pour mieux comprendre le fonctionnement des NN.</a:t>
            </a:r>
            <a:endParaRPr sz="1500"/>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L’intuition à garder à l’esprit est qu’</a:t>
            </a:r>
            <a:r>
              <a:rPr b="1" lang="fr-FR" sz="1500"/>
              <a:t>un NN est une fonction complexe composée de nombreuses fonctions simples</a:t>
            </a:r>
            <a:r>
              <a:rPr lang="fr-FR" sz="1500"/>
              <a:t>.</a:t>
            </a:r>
            <a:endParaRPr sz="1500"/>
          </a:p>
          <a:p>
            <a:pPr indent="0" lvl="0" marL="0" marR="0" rtl="0" algn="l">
              <a:spcBef>
                <a:spcPts val="0"/>
              </a:spcBef>
              <a:spcAft>
                <a:spcPts val="0"/>
              </a:spcAft>
              <a:buNone/>
            </a:pPr>
            <a:r>
              <a:rPr lang="fr-FR" sz="1500"/>
              <a:t>Une autre chose à savoir est que l’expérience à montrer que </a:t>
            </a:r>
            <a:r>
              <a:rPr b="1" lang="fr-FR" sz="1500"/>
              <a:t>plus le NN est profond, meilleurs sont les résultats</a:t>
            </a:r>
            <a:r>
              <a:rPr lang="fr-FR" sz="1500"/>
              <a:t> :</a:t>
            </a:r>
            <a:endParaRPr sz="1500"/>
          </a:p>
          <a:p>
            <a:pPr indent="0" lvl="0" marL="0" marR="0" rtl="0" algn="l">
              <a:spcBef>
                <a:spcPts val="0"/>
              </a:spcBef>
              <a:spcAft>
                <a:spcPts val="0"/>
              </a:spcAft>
              <a:buNone/>
            </a:pPr>
            <a:r>
              <a:rPr lang="fr-FR" sz="1500"/>
              <a:t>Un grand nombre de couches permet un plus grand niveau d’abstraction et donc de meilleurs résultats.</a:t>
            </a:r>
            <a:endParaRPr sz="1500"/>
          </a:p>
          <a:p>
            <a:pPr indent="0" lvl="0" marL="0" marR="0" rtl="0" algn="l">
              <a:spcBef>
                <a:spcPts val="0"/>
              </a:spcBef>
              <a:spcAft>
                <a:spcPts val="0"/>
              </a:spcAft>
              <a:buNone/>
            </a:pPr>
            <a:r>
              <a:rPr lang="fr-FR" sz="1500"/>
              <a:t>Cela permet généralement de </a:t>
            </a:r>
            <a:r>
              <a:rPr b="1" lang="fr-FR" sz="1500"/>
              <a:t>simplifier, voire de supprimer, la phase de preprocessing</a:t>
            </a:r>
            <a:r>
              <a:rPr lang="fr-FR" sz="1500"/>
              <a:t> qui est une des étapes les plus laborieuse en ML.</a:t>
            </a:r>
            <a:endParaRPr sz="1500">
              <a:solidFill>
                <a:schemeClr val="dk1"/>
              </a:solidFill>
            </a:endParaRPr>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Ce NN n’est pas profond. Il est composé de seulement 3 couches. Cela suffit car la tâche est relativement simple.</a:t>
            </a:r>
            <a:endParaRPr sz="1500"/>
          </a:p>
          <a:p>
            <a:pPr indent="0" lvl="0" marL="0" marR="0" rtl="0" algn="l">
              <a:spcBef>
                <a:spcPts val="0"/>
              </a:spcBef>
              <a:spcAft>
                <a:spcPts val="0"/>
              </a:spcAft>
              <a:buNone/>
            </a:pPr>
            <a:r>
              <a:rPr b="1" lang="fr-FR" sz="1500"/>
              <a:t>Aujourd’hui les plus gros NN sont composés de centaines de couches et de millions de neurones.</a:t>
            </a:r>
            <a:endParaRPr b="1" sz="1500"/>
          </a:p>
          <a:p>
            <a:pPr indent="0" lvl="0" marL="0" marR="0" rtl="0" algn="l">
              <a:spcBef>
                <a:spcPts val="0"/>
              </a:spcBef>
              <a:spcAft>
                <a:spcPts val="0"/>
              </a:spcAft>
              <a:buNone/>
            </a:pPr>
            <a:r>
              <a:rPr lang="fr-FR" sz="1500"/>
              <a:t>Ça peut paraître impressionnant mais c’est ridicule comparé aux centaines de milliard de neurones dans le cerveau humain.</a:t>
            </a:r>
            <a:endParaRPr sz="1500"/>
          </a:p>
        </p:txBody>
      </p:sp>
      <p:sp>
        <p:nvSpPr>
          <p:cNvPr id="213" name="Google Shape;213;g7052dd26d2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62e47d25d9_0_41: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b="1" lang="fr-FR" sz="1500"/>
              <a:t>3 grandes catégories de neurones</a:t>
            </a:r>
            <a:r>
              <a:rPr lang="fr-FR" sz="1500"/>
              <a:t> (couches) : </a:t>
            </a:r>
            <a:r>
              <a:rPr lang="fr-FR" sz="1500"/>
              <a:t>entrée / cachée / sortie</a:t>
            </a:r>
            <a:endParaRPr sz="1500"/>
          </a:p>
          <a:p>
            <a:pPr indent="0" lvl="0" marL="0" marR="0" rtl="0" algn="l">
              <a:spcBef>
                <a:spcPts val="0"/>
              </a:spcBef>
              <a:spcAft>
                <a:spcPts val="0"/>
              </a:spcAft>
              <a:buNone/>
            </a:pPr>
            <a:r>
              <a:rPr b="1" lang="fr-FR" sz="1500"/>
              <a:t>Plusieurs sortes de couches cachées</a:t>
            </a:r>
            <a:r>
              <a:rPr lang="fr-FR" sz="1500"/>
              <a:t> : neurones récurrents, convolution, …</a:t>
            </a:r>
            <a:endParaRPr sz="1500"/>
          </a:p>
          <a:p>
            <a:pPr indent="0" lvl="0" marL="0" marR="0" rtl="0" algn="l">
              <a:spcBef>
                <a:spcPts val="0"/>
              </a:spcBef>
              <a:spcAft>
                <a:spcPts val="0"/>
              </a:spcAft>
              <a:buNone/>
            </a:pPr>
            <a:r>
              <a:rPr lang="fr-FR" sz="1500"/>
              <a:t>Le principe est toujours le même :</a:t>
            </a:r>
            <a:r>
              <a:rPr b="1" lang="fr-FR" sz="1500"/>
              <a:t> une fonction simple avec des </a:t>
            </a:r>
            <a:r>
              <a:rPr b="1" lang="fr-FR" sz="1500"/>
              <a:t>coefficients</a:t>
            </a:r>
            <a:r>
              <a:rPr b="1" lang="fr-FR" sz="1500"/>
              <a:t> ajustables</a:t>
            </a:r>
            <a:endParaRPr b="1" sz="1500"/>
          </a:p>
          <a:p>
            <a:pPr indent="0" lvl="0" marL="0" marR="0" rtl="0" algn="l">
              <a:spcBef>
                <a:spcPts val="0"/>
              </a:spcBef>
              <a:spcAft>
                <a:spcPts val="0"/>
              </a:spcAft>
              <a:buNone/>
            </a:pPr>
            <a:r>
              <a:t/>
            </a:r>
            <a:endParaRPr sz="1500"/>
          </a:p>
          <a:p>
            <a:pPr indent="0" lvl="0" marL="0" rtl="0" algn="l">
              <a:spcBef>
                <a:spcPts val="0"/>
              </a:spcBef>
              <a:spcAft>
                <a:spcPts val="0"/>
              </a:spcAft>
              <a:buNone/>
            </a:pPr>
            <a:r>
              <a:rPr b="1" lang="fr-FR" sz="1500">
                <a:solidFill>
                  <a:schemeClr val="dk1"/>
                </a:solidFill>
              </a:rPr>
              <a:t>Différentes manières de connecter les neurones</a:t>
            </a:r>
            <a:endParaRPr b="1"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Nombre de neurones par couche variable</a:t>
            </a:r>
            <a:endParaRPr sz="1500">
              <a:solidFill>
                <a:schemeClr val="dk1"/>
              </a:solidFill>
            </a:endParaRPr>
          </a:p>
          <a:p>
            <a:pPr indent="0" lvl="0" marL="0" rtl="0" algn="l">
              <a:spcBef>
                <a:spcPts val="0"/>
              </a:spcBef>
              <a:spcAft>
                <a:spcPts val="0"/>
              </a:spcAft>
              <a:buClr>
                <a:schemeClr val="dk1"/>
              </a:buClr>
              <a:buFont typeface="Arial"/>
              <a:buNone/>
            </a:pPr>
            <a:r>
              <a:rPr b="1" lang="fr-FR" sz="1500">
                <a:solidFill>
                  <a:schemeClr val="dk1"/>
                </a:solidFill>
              </a:rPr>
              <a:t>Nombre de couches cachées déterminant =&gt; profondeur du réseau =&gt; deep learning (DNN = NN avec bcp de couches)</a:t>
            </a:r>
            <a:endParaRPr b="1" sz="1500">
              <a:solidFill>
                <a:schemeClr val="dk1"/>
              </a:solidFill>
            </a:endParaRPr>
          </a:p>
          <a:p>
            <a:pPr indent="0" lvl="0" marL="0" rtl="0" algn="l">
              <a:spcBef>
                <a:spcPts val="0"/>
              </a:spcBef>
              <a:spcAft>
                <a:spcPts val="0"/>
              </a:spcAft>
              <a:buNone/>
            </a:pPr>
            <a:r>
              <a:rPr lang="fr-FR" sz="1500">
                <a:solidFill>
                  <a:schemeClr val="dk1"/>
                </a:solidFill>
              </a:rPr>
              <a:t>Architecture = différentes façons d’assembler les neurones dans un NN</a:t>
            </a:r>
            <a:endParaRPr b="0" i="0" sz="15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Il y a une infinité de possibilités qui sont plus ou moins adaptées à différentes tâches.</a:t>
            </a:r>
            <a:endParaRPr sz="1500"/>
          </a:p>
          <a:p>
            <a:pPr indent="0" lvl="0" marL="0" marR="0" rtl="0" algn="l">
              <a:spcBef>
                <a:spcPts val="0"/>
              </a:spcBef>
              <a:spcAft>
                <a:spcPts val="0"/>
              </a:spcAft>
              <a:buNone/>
            </a:pPr>
            <a:r>
              <a:t/>
            </a:r>
            <a:endParaRPr sz="1500"/>
          </a:p>
          <a:p>
            <a:pPr indent="0" lvl="0" marL="0" rtl="0" algn="l">
              <a:spcBef>
                <a:spcPts val="0"/>
              </a:spcBef>
              <a:spcAft>
                <a:spcPts val="0"/>
              </a:spcAft>
              <a:buClr>
                <a:schemeClr val="dk1"/>
              </a:buClr>
              <a:buFont typeface="Arial"/>
              <a:buNone/>
            </a:pPr>
            <a:r>
              <a:rPr lang="fr-FR" sz="1500">
                <a:solidFill>
                  <a:schemeClr val="dk1"/>
                </a:solidFill>
              </a:rPr>
              <a:t>Le but de l’entraînement est de modifier les coefficients des neurones de manière à ce que les neurones s’activent au bon moment et permettent de prédire correctement.</a:t>
            </a:r>
            <a:endParaRPr sz="1500"/>
          </a:p>
        </p:txBody>
      </p:sp>
      <p:sp>
        <p:nvSpPr>
          <p:cNvPr id="222" name="Google Shape;222;g62e47d25d9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875fe92a8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875fe92a89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75fe92a89_0_274: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247" name="Google Shape;247;g875fe92a89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75fe92a89_0_305: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256" name="Google Shape;256;g875fe92a89_0_3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5cf58d0aa_0_0: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lang="fr-FR" sz="1400">
                <a:highlight>
                  <a:srgbClr val="FFFFFF"/>
                </a:highlight>
              </a:rPr>
              <a:t>Illustration d'une première couche de CNN</a:t>
            </a:r>
            <a:endParaRPr sz="1400">
              <a:highlight>
                <a:srgbClr val="FFFFFF"/>
              </a:highlight>
            </a:endParaRPr>
          </a:p>
          <a:p>
            <a:pPr indent="0" lvl="0" marL="0" marR="0" rtl="0" algn="l">
              <a:spcBef>
                <a:spcPts val="0"/>
              </a:spcBef>
              <a:spcAft>
                <a:spcPts val="0"/>
              </a:spcAft>
              <a:buNone/>
            </a:pPr>
            <a:r>
              <a:rPr lang="fr-FR" sz="1400">
                <a:highlight>
                  <a:srgbClr val="FFFFFF"/>
                </a:highlight>
              </a:rPr>
              <a:t>Dans une couche convolutive, chaque neurone est connecté à une région spatiale du volume d'entrée (une image) </a:t>
            </a:r>
            <a:r>
              <a:rPr lang="fr-FR" sz="1400">
                <a:solidFill>
                  <a:schemeClr val="dk1"/>
                </a:solidFill>
                <a:highlight>
                  <a:schemeClr val="lt1"/>
                </a:highlight>
              </a:rPr>
              <a:t>sur l'ensemble de sa profondeur (les channels).</a:t>
            </a:r>
            <a:endParaRPr sz="1400">
              <a:highlight>
                <a:srgbClr val="FFFFFF"/>
              </a:highlight>
            </a:endParaRPr>
          </a:p>
          <a:p>
            <a:pPr indent="0" lvl="0" marL="0" marR="0" rtl="0" algn="l">
              <a:spcBef>
                <a:spcPts val="0"/>
              </a:spcBef>
              <a:spcAft>
                <a:spcPts val="0"/>
              </a:spcAft>
              <a:buNone/>
            </a:pPr>
            <a:r>
              <a:rPr lang="fr-FR" sz="1400">
                <a:highlight>
                  <a:srgbClr val="FFFFFF"/>
                </a:highlight>
              </a:rPr>
              <a:t>Cependant, dans la profondeur de la couche, plusieurs neurones (5 dans l'exemple) sont connectés à la même région spatiale.</a:t>
            </a:r>
            <a:endParaRPr sz="1400">
              <a:highlight>
                <a:srgbClr val="FFFFFF"/>
              </a:highlight>
            </a:endParaRPr>
          </a:p>
          <a:p>
            <a:pPr indent="0" lvl="0" marL="0" marR="0" rtl="0" algn="l">
              <a:spcBef>
                <a:spcPts val="0"/>
              </a:spcBef>
              <a:spcAft>
                <a:spcPts val="0"/>
              </a:spcAft>
              <a:buNone/>
            </a:pPr>
            <a:r>
              <a:rPr lang="fr-FR" sz="1400">
                <a:highlight>
                  <a:srgbClr val="FFFFFF"/>
                </a:highlight>
              </a:rPr>
              <a:t>L'ensemble des régions sont analysées avec les mêmes paramètres : les neurones qui ne sont pas alignés dans la profondeur partagent les mêmes coefficients.</a:t>
            </a:r>
            <a:endParaRPr sz="1400">
              <a:highlight>
                <a:srgbClr val="FFFFFF"/>
              </a:highlight>
            </a:endParaRPr>
          </a:p>
          <a:p>
            <a:pPr indent="0" lvl="0" marL="0" marR="0" rtl="0" algn="l">
              <a:spcBef>
                <a:spcPts val="0"/>
              </a:spcBef>
              <a:spcAft>
                <a:spcPts val="0"/>
              </a:spcAft>
              <a:buNone/>
            </a:pPr>
            <a:r>
              <a:t/>
            </a:r>
            <a:endParaRPr sz="1400">
              <a:highlight>
                <a:srgbClr val="FFFFFF"/>
              </a:highlight>
            </a:endParaRPr>
          </a:p>
          <a:p>
            <a:pPr indent="0" lvl="0" marL="0" rtl="0" algn="l">
              <a:spcBef>
                <a:spcPts val="0"/>
              </a:spcBef>
              <a:spcAft>
                <a:spcPts val="0"/>
              </a:spcAft>
              <a:buNone/>
            </a:pPr>
            <a:r>
              <a:rPr lang="fr-FR" sz="1400">
                <a:highlight>
                  <a:srgbClr val="FFFFFF"/>
                </a:highlight>
              </a:rPr>
              <a:t>W_2 = (W_1 - F + 2P) / S + 1</a:t>
            </a:r>
            <a:endParaRPr sz="1400">
              <a:highlight>
                <a:srgbClr val="FFFFFF"/>
              </a:highlight>
            </a:endParaRPr>
          </a:p>
          <a:p>
            <a:pPr indent="0" lvl="0" marL="0" rtl="0" algn="l">
              <a:spcBef>
                <a:spcPts val="0"/>
              </a:spcBef>
              <a:spcAft>
                <a:spcPts val="0"/>
              </a:spcAft>
              <a:buSzPts val="1100"/>
              <a:buNone/>
            </a:pPr>
            <a:r>
              <a:rPr lang="fr-FR" sz="1400">
                <a:highlight>
                  <a:schemeClr val="lt1"/>
                </a:highlight>
              </a:rPr>
              <a:t>H</a:t>
            </a:r>
            <a:r>
              <a:rPr lang="fr-FR" sz="1400">
                <a:highlight>
                  <a:schemeClr val="lt1"/>
                </a:highlight>
              </a:rPr>
              <a:t>_2 = (H_1 - F + 2P) / S + 1</a:t>
            </a:r>
            <a:endParaRPr sz="1400">
              <a:highlight>
                <a:schemeClr val="lt1"/>
              </a:highlight>
            </a:endParaRPr>
          </a:p>
          <a:p>
            <a:pPr indent="0" lvl="0" marL="0" rtl="0" algn="l">
              <a:spcBef>
                <a:spcPts val="0"/>
              </a:spcBef>
              <a:spcAft>
                <a:spcPts val="0"/>
              </a:spcAft>
              <a:buNone/>
            </a:pPr>
            <a:r>
              <a:rPr lang="fr-FR" sz="1400">
                <a:highlight>
                  <a:schemeClr val="lt1"/>
                </a:highlight>
              </a:rPr>
              <a:t>D_2 = K</a:t>
            </a:r>
            <a:endParaRPr sz="1400">
              <a:highlight>
                <a:schemeClr val="lt1"/>
              </a:highlight>
            </a:endParaRPr>
          </a:p>
          <a:p>
            <a:pPr indent="0" lvl="0" marL="0" rtl="0" algn="l">
              <a:spcBef>
                <a:spcPts val="0"/>
              </a:spcBef>
              <a:spcAft>
                <a:spcPts val="0"/>
              </a:spcAft>
              <a:buSzPts val="1100"/>
              <a:buNone/>
            </a:pPr>
            <a:r>
              <a:t/>
            </a:r>
            <a:endParaRPr sz="1400">
              <a:highlight>
                <a:schemeClr val="lt1"/>
              </a:highlight>
            </a:endParaRPr>
          </a:p>
          <a:p>
            <a:pPr indent="0" lvl="0" marL="0" rtl="0" algn="l">
              <a:spcBef>
                <a:spcPts val="0"/>
              </a:spcBef>
              <a:spcAft>
                <a:spcPts val="0"/>
              </a:spcAft>
              <a:buSzPts val="1100"/>
              <a:buNone/>
            </a:pPr>
            <a:r>
              <a:rPr lang="fr-FR" sz="1400">
                <a:highlight>
                  <a:schemeClr val="lt1"/>
                </a:highlight>
              </a:rPr>
              <a:t>où K est le nombre de filtres</a:t>
            </a:r>
            <a:endParaRPr sz="1400">
              <a:highlight>
                <a:schemeClr val="lt1"/>
              </a:highlight>
            </a:endParaRPr>
          </a:p>
          <a:p>
            <a:pPr indent="0" lvl="0" marL="0" rtl="0" algn="l">
              <a:spcBef>
                <a:spcPts val="0"/>
              </a:spcBef>
              <a:spcAft>
                <a:spcPts val="0"/>
              </a:spcAft>
              <a:buClr>
                <a:schemeClr val="dk1"/>
              </a:buClr>
              <a:buSzPts val="1100"/>
              <a:buFont typeface="Arial"/>
              <a:buNone/>
            </a:pPr>
            <a:r>
              <a:rPr lang="fr-FR" sz="1400">
                <a:highlight>
                  <a:schemeClr val="lt1"/>
                </a:highlight>
              </a:rPr>
              <a:t>F est taille du kernel</a:t>
            </a:r>
            <a:endParaRPr sz="1400">
              <a:highlight>
                <a:schemeClr val="lt1"/>
              </a:highlight>
            </a:endParaRPr>
          </a:p>
        </p:txBody>
      </p:sp>
      <p:sp>
        <p:nvSpPr>
          <p:cNvPr id="264" name="Google Shape;264;g85cf58d0a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875fe92a89_0_251: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t/>
            </a:r>
            <a:endParaRPr sz="1500"/>
          </a:p>
        </p:txBody>
      </p:sp>
      <p:sp>
        <p:nvSpPr>
          <p:cNvPr id="274" name="Google Shape;274;g875fe92a89_0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75fe92a89_0_291: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lang="fr-FR" sz="1500"/>
              <a:t>Ex avec des filtres 3x3 et une stride de 1</a:t>
            </a:r>
            <a:endParaRPr sz="1500"/>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En rouge les positions possibles pour le centre du filtre</a:t>
            </a:r>
            <a:endParaRPr sz="1500"/>
          </a:p>
          <a:p>
            <a:pPr indent="0" lvl="0" marL="0" marR="0" rtl="0" algn="l">
              <a:spcBef>
                <a:spcPts val="0"/>
              </a:spcBef>
              <a:spcAft>
                <a:spcPts val="0"/>
              </a:spcAft>
              <a:buNone/>
            </a:pPr>
            <a:r>
              <a:rPr lang="fr-FR" sz="1500"/>
              <a:t>En pointillé : la zone couverte par le filtre</a:t>
            </a:r>
            <a:endParaRPr sz="1500"/>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A gauche : pas de padding =&gt; sortie 16x16</a:t>
            </a:r>
            <a:endParaRPr sz="1500"/>
          </a:p>
          <a:p>
            <a:pPr indent="0" lvl="0" marL="0" marR="0" rtl="0" algn="l">
              <a:spcBef>
                <a:spcPts val="0"/>
              </a:spcBef>
              <a:spcAft>
                <a:spcPts val="0"/>
              </a:spcAft>
              <a:buNone/>
            </a:pPr>
            <a:r>
              <a:rPr lang="fr-FR" sz="1500"/>
              <a:t>A droite : avec padding =&gt; sortie 18x18</a:t>
            </a:r>
            <a:endParaRPr sz="1500"/>
          </a:p>
        </p:txBody>
      </p:sp>
      <p:sp>
        <p:nvSpPr>
          <p:cNvPr id="287" name="Google Shape;287;g875fe92a89_0_2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875fe92a89_0_123: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116" name="Google Shape;116;g875fe92a89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875fe92a89_0_0: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b="0" i="0" lang="fr-FR" sz="1500" u="none" cap="none" strike="noStrike">
                <a:solidFill>
                  <a:srgbClr val="000000"/>
                </a:solidFill>
                <a:latin typeface="Arial"/>
                <a:ea typeface="Arial"/>
                <a:cs typeface="Arial"/>
                <a:sym typeface="Arial"/>
              </a:rPr>
              <a:t>Feature map : représentation de ce qui est appris par les premières couche d’un CNN</a:t>
            </a:r>
            <a:endParaRPr b="0" i="0" sz="20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rPr b="0" i="0" lang="fr-FR" sz="1500" u="none" cap="none" strike="noStrike">
                <a:solidFill>
                  <a:srgbClr val="000000"/>
                </a:solidFill>
                <a:latin typeface="Arial"/>
                <a:ea typeface="Arial"/>
                <a:cs typeface="Arial"/>
                <a:sym typeface="Arial"/>
              </a:rPr>
              <a:t>→ On observe bien la spécialisation des neurones en fonction de leur profondeur puisque ici les neurones des premières couches vont identifier des motifs et des couleurs basiques qui leur permettront ensuite d’analyser les images dans les couches supérieures</a:t>
            </a:r>
            <a:endParaRPr b="0" i="0" sz="20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rPr b="0" i="0" lang="fr-FR" sz="1500" u="none" cap="none" strike="noStrike">
                <a:solidFill>
                  <a:srgbClr val="000000"/>
                </a:solidFill>
                <a:latin typeface="Arial"/>
                <a:ea typeface="Arial"/>
                <a:cs typeface="Arial"/>
                <a:sym typeface="Arial"/>
              </a:rPr>
              <a:t>Fine-Tuning : Possibilité de réutiliser les poids des premières couches pour d’autres tâches</a:t>
            </a:r>
            <a:endParaRPr b="0" i="0" sz="2000" u="none" cap="none" strike="noStrike">
              <a:solidFill>
                <a:srgbClr val="000000"/>
              </a:solidFill>
              <a:latin typeface="Arial"/>
              <a:ea typeface="Arial"/>
              <a:cs typeface="Arial"/>
              <a:sym typeface="Arial"/>
            </a:endParaRPr>
          </a:p>
        </p:txBody>
      </p:sp>
      <p:sp>
        <p:nvSpPr>
          <p:cNvPr id="296" name="Google Shape;296;g875fe92a8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85cf58d0aa_0_10: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306" name="Google Shape;306;g85cf58d0aa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875fe92a89_0_187: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316" name="Google Shape;316;g875fe92a89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0: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fr-FR" sz="1500">
                <a:solidFill>
                  <a:schemeClr val="dk1"/>
                </a:solidFill>
              </a:rPr>
              <a:t>Pour résumer les différences entre le DL et les autres modèles de ML, on peut dire que </a:t>
            </a:r>
            <a:r>
              <a:rPr b="1" lang="fr-FR" sz="1500">
                <a:solidFill>
                  <a:schemeClr val="dk1"/>
                </a:solidFill>
              </a:rPr>
              <a:t>les DNN permettent de réduire la phase de preprocessing et d’obtenir de meilleurs résultats à condition de disposer de suffisamment de données et de puissance de calcul</a:t>
            </a:r>
            <a:r>
              <a:rPr lang="fr-FR" sz="1500">
                <a:solidFill>
                  <a:schemeClr val="dk1"/>
                </a:solidFill>
              </a:rPr>
              <a:t>.</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fr-FR" sz="1500">
                <a:solidFill>
                  <a:schemeClr val="dk1"/>
                </a:solidFill>
              </a:rPr>
              <a:t>Pour être tout à fait exact, il faut préciser que c’est la phase d’entraînement qui est longue et nécessite une importante puissance de calcul.</a:t>
            </a:r>
            <a:endParaRPr sz="1500">
              <a:solidFill>
                <a:schemeClr val="dk1"/>
              </a:solidFill>
            </a:endParaRPr>
          </a:p>
          <a:p>
            <a:pPr indent="0" lvl="0" marL="0" rtl="0" algn="l">
              <a:spcBef>
                <a:spcPts val="0"/>
              </a:spcBef>
              <a:spcAft>
                <a:spcPts val="0"/>
              </a:spcAft>
              <a:buNone/>
            </a:pPr>
            <a:r>
              <a:rPr b="1" lang="fr-FR" sz="1500">
                <a:solidFill>
                  <a:schemeClr val="dk1"/>
                </a:solidFill>
              </a:rPr>
              <a:t>Les prédictions d’un DNN sont relativement rapides et peuvent être réalisées avec une puissance de calcul moindre</a:t>
            </a:r>
            <a:r>
              <a:rPr lang="fr-FR" sz="1500">
                <a:solidFill>
                  <a:schemeClr val="dk1"/>
                </a:solidFill>
              </a:rPr>
              <a:t> (i.e. sur mobiles ou des objets connectés).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fr-FR" sz="1500">
                <a:solidFill>
                  <a:schemeClr val="dk1"/>
                </a:solidFill>
              </a:rPr>
              <a:t>Le dernière chose à retenir est que </a:t>
            </a:r>
            <a:r>
              <a:rPr b="1" lang="fr-FR" sz="1500">
                <a:solidFill>
                  <a:schemeClr val="dk1"/>
                </a:solidFill>
              </a:rPr>
              <a:t>les DNN sont difficilement interprétables</a:t>
            </a:r>
            <a:r>
              <a:rPr lang="fr-FR" sz="1500">
                <a:solidFill>
                  <a:schemeClr val="dk1"/>
                </a:solidFill>
              </a:rPr>
              <a:t> du fait de leur grand nombre de coefficients.</a:t>
            </a:r>
            <a:endParaRPr sz="1500">
              <a:solidFill>
                <a:schemeClr val="dk1"/>
              </a:solidFill>
            </a:endParaRPr>
          </a:p>
          <a:p>
            <a:pPr indent="0" lvl="0" marL="0" rtl="0" algn="l">
              <a:spcBef>
                <a:spcPts val="0"/>
              </a:spcBef>
              <a:spcAft>
                <a:spcPts val="0"/>
              </a:spcAft>
              <a:buNone/>
            </a:pPr>
            <a:r>
              <a:rPr lang="fr-FR" sz="1500">
                <a:solidFill>
                  <a:schemeClr val="dk1"/>
                </a:solidFill>
              </a:rPr>
              <a:t>Pour certaine tâche, cela peut être un problème de ne pas comprendre exactement comment le modèle réalise ses prédictions.</a:t>
            </a:r>
            <a:endParaRPr sz="1500">
              <a:solidFill>
                <a:schemeClr val="dk1"/>
              </a:solidFill>
            </a:endParaRPr>
          </a:p>
          <a:p>
            <a:pPr indent="0" lvl="0" marL="0" rtl="0" algn="l">
              <a:spcBef>
                <a:spcPts val="0"/>
              </a:spcBef>
              <a:spcAft>
                <a:spcPts val="0"/>
              </a:spcAft>
              <a:buNone/>
            </a:pPr>
            <a:r>
              <a:rPr lang="fr-FR" sz="1500">
                <a:solidFill>
                  <a:schemeClr val="dk1"/>
                </a:solidFill>
              </a:rPr>
              <a:t>C’est notamment le cas lorsque une erreur peut avoir de graves conséquences.</a:t>
            </a:r>
            <a:endParaRPr sz="1500">
              <a:solidFill>
                <a:schemeClr val="dk1"/>
              </a:solidFill>
            </a:endParaRPr>
          </a:p>
        </p:txBody>
      </p:sp>
      <p:sp>
        <p:nvSpPr>
          <p:cNvPr id="331" name="Google Shape;33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62e47d25d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62e47d25d9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62e47d25d9_0_16: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chemeClr val="dk1"/>
              </a:buClr>
              <a:buFont typeface="Arial"/>
              <a:buNone/>
            </a:pPr>
            <a:r>
              <a:rPr lang="fr-FR" sz="1500">
                <a:solidFill>
                  <a:schemeClr val="dk1"/>
                </a:solidFill>
              </a:rPr>
              <a:t>1943: </a:t>
            </a:r>
            <a:r>
              <a:rPr lang="fr-FR" sz="1500">
                <a:solidFill>
                  <a:schemeClr val="dk1"/>
                </a:solidFill>
              </a:rPr>
              <a:t>Warren McCulloch (neurophysiologiste) et Walter Pitts (mathématicien) : </a:t>
            </a:r>
            <a:r>
              <a:rPr b="1" lang="fr-FR" sz="1500">
                <a:solidFill>
                  <a:schemeClr val="dk1"/>
                </a:solidFill>
              </a:rPr>
              <a:t>introduction du concept de neurone artificiel</a:t>
            </a:r>
            <a:endParaRPr b="1"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Ils ont cherché à modéliser le fonctionnement d’un neurone biologique avec une fonction mathématique simple avec des coefficients variables.</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1957: Franck Rosenblatt créé un des premiers modèle de ML : </a:t>
            </a:r>
            <a:r>
              <a:rPr b="1" lang="fr-FR" sz="1500">
                <a:solidFill>
                  <a:schemeClr val="dk1"/>
                </a:solidFill>
              </a:rPr>
              <a:t>le Perceptron</a:t>
            </a:r>
            <a:r>
              <a:rPr lang="fr-FR" sz="1500">
                <a:solidFill>
                  <a:schemeClr val="dk1"/>
                </a:solidFill>
              </a:rPr>
              <a:t>.</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Il ressemble beaucoup au neurone modélisé mais il est capable d’apprendre à partir d’exemples en ajustant ses coefficients.</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1986: </a:t>
            </a:r>
            <a:r>
              <a:rPr b="1" lang="fr-FR" sz="1500">
                <a:solidFill>
                  <a:schemeClr val="dk1"/>
                </a:solidFill>
              </a:rPr>
              <a:t>Rétropropagation</a:t>
            </a:r>
            <a:r>
              <a:rPr lang="fr-FR" sz="1500">
                <a:solidFill>
                  <a:schemeClr val="dk1"/>
                </a:solidFill>
              </a:rPr>
              <a:t> (le principal outil théorique qui permet à un NN d’être entraîné à partir de données).</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1990’s: pas de résultat, les NN sont oubliés au profit d’un autre modèle de ML : le </a:t>
            </a:r>
            <a:r>
              <a:rPr b="1" lang="fr-FR" sz="1500">
                <a:solidFill>
                  <a:schemeClr val="dk1"/>
                </a:solidFill>
              </a:rPr>
              <a:t>SVM</a:t>
            </a:r>
            <a:r>
              <a:rPr lang="fr-FR" sz="1500">
                <a:solidFill>
                  <a:schemeClr val="dk1"/>
                </a:solidFill>
              </a:rPr>
              <a:t>.</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1998: retour des NN avec le </a:t>
            </a:r>
            <a:r>
              <a:rPr b="1" lang="fr-FR" sz="1500">
                <a:solidFill>
                  <a:schemeClr val="dk1"/>
                </a:solidFill>
              </a:rPr>
              <a:t>succès des CNN pour la reconnaissance de caractères manuscrits</a:t>
            </a:r>
            <a:r>
              <a:rPr lang="fr-FR" sz="1500">
                <a:solidFill>
                  <a:schemeClr val="dk1"/>
                </a:solidFill>
              </a:rPr>
              <a:t> grâce à Yann Lecun (Turing Price en 2019).</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2012: </a:t>
            </a:r>
            <a:r>
              <a:rPr b="1" lang="fr-FR" sz="1500">
                <a:solidFill>
                  <a:schemeClr val="dk1"/>
                </a:solidFill>
              </a:rPr>
              <a:t>AlexNet gagne ImageNet</a:t>
            </a:r>
            <a:r>
              <a:rPr lang="fr-FR" sz="1500">
                <a:solidFill>
                  <a:schemeClr val="dk1"/>
                </a:solidFill>
              </a:rPr>
              <a:t> (la coupe du monde de vision par ordinateur)</a:t>
            </a:r>
            <a:endParaRPr sz="1500">
              <a:solidFill>
                <a:schemeClr val="dk1"/>
              </a:solidFill>
            </a:endParaRPr>
          </a:p>
          <a:p>
            <a:pPr indent="0" lvl="0" marL="0" rtl="0" algn="l">
              <a:spcBef>
                <a:spcPts val="0"/>
              </a:spcBef>
              <a:spcAft>
                <a:spcPts val="0"/>
              </a:spcAft>
              <a:buClr>
                <a:schemeClr val="dk1"/>
              </a:buClr>
              <a:buFont typeface="Arial"/>
              <a:buNone/>
            </a:pPr>
            <a:r>
              <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RESUME: les NN ont été imaginés depuis 1943 mais leur utilisation n’a vraiment commencé qu’en 2010 car :</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 </a:t>
            </a:r>
            <a:r>
              <a:rPr b="1" lang="fr-FR" sz="1500">
                <a:solidFill>
                  <a:schemeClr val="dk1"/>
                </a:solidFill>
              </a:rPr>
              <a:t>la puissance de calcul a explosé</a:t>
            </a:r>
            <a:r>
              <a:rPr lang="fr-FR" sz="1500">
                <a:solidFill>
                  <a:schemeClr val="dk1"/>
                </a:solidFill>
              </a:rPr>
              <a:t> (x 1milliard depuis 1960 pour les CPU )</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 </a:t>
            </a:r>
            <a:r>
              <a:rPr b="1" lang="fr-FR" sz="1500">
                <a:solidFill>
                  <a:schemeClr val="dk1"/>
                </a:solidFill>
              </a:rPr>
              <a:t>la quantité de données a augmenté</a:t>
            </a:r>
            <a:r>
              <a:rPr lang="fr-FR" sz="1500">
                <a:solidFill>
                  <a:schemeClr val="dk1"/>
                </a:solidFill>
              </a:rPr>
              <a:t> avec la capacité de stockage mais celles-ci sont surtout devenues </a:t>
            </a:r>
            <a:r>
              <a:rPr b="1" lang="fr-FR" sz="1500">
                <a:solidFill>
                  <a:schemeClr val="dk1"/>
                </a:solidFill>
              </a:rPr>
              <a:t>+ accessible</a:t>
            </a:r>
            <a:r>
              <a:rPr lang="fr-FR" sz="1500">
                <a:solidFill>
                  <a:schemeClr val="dk1"/>
                </a:solidFill>
              </a:rPr>
              <a:t> (open data)</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Ex : l’Université de Stanford a rendu ImageNet public (15 millions d’images annotées dans + de 10k catégories différentes)</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 </a:t>
            </a:r>
            <a:r>
              <a:rPr b="1" lang="fr-FR" sz="1500">
                <a:solidFill>
                  <a:schemeClr val="dk1"/>
                </a:solidFill>
              </a:rPr>
              <a:t>la recherche a permi de faire progresser les performances des modèles</a:t>
            </a:r>
            <a:r>
              <a:rPr lang="fr-FR" sz="1500">
                <a:solidFill>
                  <a:schemeClr val="dk1"/>
                </a:solidFill>
              </a:rPr>
              <a:t> (nouvelles techniques d’entrainement, nouvelles architectures).</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a:t>
            </a:r>
            <a:r>
              <a:rPr lang="fr-FR" u="sng">
                <a:solidFill>
                  <a:schemeClr val="hlink"/>
                </a:solidFill>
                <a:hlinkClick r:id="rId2"/>
              </a:rPr>
              <a:t>https://fr.wikibooks.org/wiki/Fonctionnement_d%27un_ordinateur/La_performance_d%27un_ordinateur#/media/Fichier:Supercomputing-rmax-graph2.svg</a:t>
            </a:r>
            <a:r>
              <a:rPr lang="fr-FR" sz="1500">
                <a:solidFill>
                  <a:schemeClr val="dk1"/>
                </a:solidFill>
              </a:rPr>
              <a:t>)</a:t>
            </a:r>
            <a:endParaRPr sz="1500">
              <a:solidFill>
                <a:schemeClr val="dk1"/>
              </a:solidFill>
            </a:endParaRPr>
          </a:p>
        </p:txBody>
      </p:sp>
      <p:sp>
        <p:nvSpPr>
          <p:cNvPr id="131" name="Google Shape;131;g62e47d25d9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62e47d25d9_0_5: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chemeClr val="dk1"/>
              </a:buClr>
              <a:buFont typeface="Arial"/>
              <a:buNone/>
            </a:pPr>
            <a:r>
              <a:rPr lang="fr-FR" sz="1500">
                <a:solidFill>
                  <a:schemeClr val="dk1"/>
                </a:solidFill>
              </a:rPr>
              <a:t>Le Perceptron est un modèle linéaire d’apprentissage supervisé pour la classification binaire.</a:t>
            </a:r>
            <a:endParaRPr sz="1500"/>
          </a:p>
          <a:p>
            <a:pPr indent="0" lvl="0" marL="0" rtl="0" algn="l">
              <a:spcBef>
                <a:spcPts val="0"/>
              </a:spcBef>
              <a:spcAft>
                <a:spcPts val="0"/>
              </a:spcAft>
              <a:buNone/>
            </a:pPr>
            <a:r>
              <a:rPr lang="fr-FR" sz="1500">
                <a:solidFill>
                  <a:schemeClr val="dk1"/>
                </a:solidFill>
              </a:rPr>
              <a:t>La phase d’apprentissage consiste à rechercher de manière itérative les coefficients (w_i) de la fonction linéaire qui sépare les 2 catégories d’un jeu de données.</a:t>
            </a:r>
            <a:endParaRPr sz="1500">
              <a:solidFill>
                <a:schemeClr val="dk1"/>
              </a:solidFill>
            </a:endParaRPr>
          </a:p>
          <a:p>
            <a:pPr indent="0" lvl="0" marL="0" marR="0" rtl="0" algn="l">
              <a:spcBef>
                <a:spcPts val="0"/>
              </a:spcBef>
              <a:spcAft>
                <a:spcPts val="0"/>
              </a:spcAft>
              <a:buNone/>
            </a:pPr>
            <a:r>
              <a:t/>
            </a:r>
            <a:endParaRPr sz="2000"/>
          </a:p>
          <a:p>
            <a:pPr indent="0" lvl="0" marL="0" marR="0" rtl="0" algn="l">
              <a:spcBef>
                <a:spcPts val="0"/>
              </a:spcBef>
              <a:spcAft>
                <a:spcPts val="0"/>
              </a:spcAft>
              <a:buNone/>
            </a:pPr>
            <a:r>
              <a:rPr lang="fr-FR" sz="1500"/>
              <a:t>Fonctionnement :</a:t>
            </a:r>
            <a:endParaRPr sz="1500"/>
          </a:p>
          <a:p>
            <a:pPr indent="0" lvl="0" marL="0" rtl="0" algn="l">
              <a:spcBef>
                <a:spcPts val="0"/>
              </a:spcBef>
              <a:spcAft>
                <a:spcPts val="0"/>
              </a:spcAft>
              <a:buClr>
                <a:schemeClr val="dk1"/>
              </a:buClr>
              <a:buFont typeface="Arial"/>
              <a:buNone/>
            </a:pPr>
            <a:r>
              <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G(x) = 1 si w . x + b &gt; 0</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G(x) = 0 sinon</a:t>
            </a:r>
            <a:endParaRPr sz="1500">
              <a:solidFill>
                <a:schemeClr val="dk1"/>
              </a:solidFill>
            </a:endParaRPr>
          </a:p>
          <a:p>
            <a:pPr indent="0" lvl="0" marL="0" rtl="0" algn="l">
              <a:spcBef>
                <a:spcPts val="0"/>
              </a:spcBef>
              <a:spcAft>
                <a:spcPts val="0"/>
              </a:spcAft>
              <a:buClr>
                <a:schemeClr val="dk1"/>
              </a:buClr>
              <a:buFont typeface="Arial"/>
              <a:buNone/>
            </a:pPr>
            <a:r>
              <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où w.x = somme des w_k . x_k</a:t>
            </a:r>
            <a:endParaRPr sz="1500">
              <a:solidFill>
                <a:schemeClr val="dk1"/>
              </a:solidFill>
            </a:endParaRPr>
          </a:p>
          <a:p>
            <a:pPr indent="0" lvl="0" marL="0" rtl="0" algn="l">
              <a:spcBef>
                <a:spcPts val="0"/>
              </a:spcBef>
              <a:spcAft>
                <a:spcPts val="0"/>
              </a:spcAft>
              <a:buClr>
                <a:schemeClr val="dk1"/>
              </a:buClr>
              <a:buFont typeface="Arial"/>
              <a:buNone/>
            </a:pPr>
            <a:r>
              <a:t/>
            </a:r>
            <a:endParaRPr sz="1500">
              <a:solidFill>
                <a:schemeClr val="dk1"/>
              </a:solidFill>
            </a:endParaRPr>
          </a:p>
          <a:p>
            <a:pPr indent="0" lvl="0" marL="0" marR="0" rtl="0" algn="l">
              <a:spcBef>
                <a:spcPts val="0"/>
              </a:spcBef>
              <a:spcAft>
                <a:spcPts val="0"/>
              </a:spcAft>
              <a:buNone/>
            </a:pPr>
            <a:r>
              <a:rPr lang="fr-FR" sz="1500"/>
              <a:t>w_k</a:t>
            </a:r>
            <a:r>
              <a:rPr b="0" i="0" lang="fr-FR" sz="1500" u="none" cap="none" strike="noStrike">
                <a:solidFill>
                  <a:srgbClr val="000000"/>
                </a:solidFill>
                <a:latin typeface="Arial"/>
                <a:ea typeface="Arial"/>
                <a:cs typeface="Arial"/>
                <a:sym typeface="Arial"/>
              </a:rPr>
              <a:t> </a:t>
            </a:r>
            <a:r>
              <a:rPr lang="fr-FR" sz="1500"/>
              <a:t>sont</a:t>
            </a:r>
            <a:r>
              <a:rPr b="0" i="0" lang="fr-FR" sz="1500" u="none" cap="none" strike="noStrike">
                <a:solidFill>
                  <a:srgbClr val="000000"/>
                </a:solidFill>
                <a:latin typeface="Arial"/>
                <a:ea typeface="Arial"/>
                <a:cs typeface="Arial"/>
                <a:sym typeface="Arial"/>
              </a:rPr>
              <a:t> initialisés</a:t>
            </a:r>
            <a:r>
              <a:rPr lang="fr-FR" sz="1500"/>
              <a:t> aléatoirement</a:t>
            </a:r>
            <a:endParaRPr b="0" i="0" sz="20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rPr lang="fr-FR" sz="1500"/>
              <a:t>Pour chaque observation</a:t>
            </a:r>
            <a:r>
              <a:rPr b="0" i="0" lang="fr-FR"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a:p>
            <a:pPr indent="-323850" lvl="0" marL="457200" marR="0" rtl="0" algn="l">
              <a:spcBef>
                <a:spcPts val="0"/>
              </a:spcBef>
              <a:spcAft>
                <a:spcPts val="0"/>
              </a:spcAft>
              <a:buSzPts val="1500"/>
              <a:buChar char="-"/>
            </a:pPr>
            <a:r>
              <a:rPr lang="fr-FR" sz="1500"/>
              <a:t>on calcule pred = G(x) = signe(somme des w_k . x_k + b)</a:t>
            </a:r>
            <a:endParaRPr sz="1500"/>
          </a:p>
          <a:p>
            <a:pPr indent="-323850" lvl="0" marL="457200" marR="0" rtl="0" algn="l">
              <a:spcBef>
                <a:spcPts val="0"/>
              </a:spcBef>
              <a:spcAft>
                <a:spcPts val="0"/>
              </a:spcAft>
              <a:buSzPts val="1500"/>
              <a:buChar char="-"/>
            </a:pPr>
            <a:r>
              <a:rPr lang="fr-FR" sz="1500"/>
              <a:t>on met à jour tous les poids w_k : w_k </a:t>
            </a:r>
            <a:r>
              <a:rPr b="0" i="0" lang="fr-FR" sz="1500" u="none" cap="none" strike="noStrike">
                <a:solidFill>
                  <a:srgbClr val="000000"/>
                </a:solidFill>
                <a:latin typeface="Arial"/>
                <a:ea typeface="Arial"/>
                <a:cs typeface="Arial"/>
                <a:sym typeface="Arial"/>
              </a:rPr>
              <a:t>= </a:t>
            </a:r>
            <a:r>
              <a:rPr lang="fr-FR" sz="1500"/>
              <a:t>r . (y - G(x))</a:t>
            </a:r>
            <a:endParaRPr b="0" i="0" sz="15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où r est le taux d’apprentissage (petit par rapport aux variables explicatives pour se rapprocher des poids optimaux).</a:t>
            </a:r>
            <a:endParaRPr sz="1500"/>
          </a:p>
          <a:p>
            <a:pPr indent="0" lvl="0" marL="0" marR="0" rtl="0" algn="l">
              <a:spcBef>
                <a:spcPts val="0"/>
              </a:spcBef>
              <a:spcAft>
                <a:spcPts val="0"/>
              </a:spcAft>
              <a:buNone/>
            </a:pPr>
            <a:r>
              <a:rPr lang="fr-FR" sz="1500"/>
              <a:t>/!\ Contrairement à la régression linéaire, les poids sont ajustés à chaque observations et pas en fonction de l’erreur globale du modèle.</a:t>
            </a:r>
            <a:endParaRPr sz="1500"/>
          </a:p>
          <a:p>
            <a:pPr indent="0" lvl="0" marL="0" rtl="0" algn="l">
              <a:spcBef>
                <a:spcPts val="0"/>
              </a:spcBef>
              <a:spcAft>
                <a:spcPts val="0"/>
              </a:spcAft>
              <a:buClr>
                <a:schemeClr val="dk1"/>
              </a:buClr>
              <a:buSzPts val="1100"/>
              <a:buFont typeface="Arial"/>
              <a:buNone/>
            </a:pPr>
            <a:r>
              <a:rPr lang="fr-FR" sz="1500">
                <a:solidFill>
                  <a:schemeClr val="dk1"/>
                </a:solidFill>
              </a:rPr>
              <a:t>Le problème d’un Perceptron est qu’il ne fonctionne que pour les données linéairement séparables en 2 catégories.</a:t>
            </a:r>
            <a:endParaRPr sz="1500"/>
          </a:p>
        </p:txBody>
      </p:sp>
      <p:sp>
        <p:nvSpPr>
          <p:cNvPr id="140" name="Google Shape;140;g62e47d25d9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62ee60a83b_0_12: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lang="fr-FR" sz="1500"/>
              <a:t>Un neurone artificiel reçoit des données x_i en entrée.</a:t>
            </a:r>
            <a:endParaRPr sz="1500"/>
          </a:p>
          <a:p>
            <a:pPr indent="0" lvl="0" marL="0" marR="0" rtl="0" algn="l">
              <a:spcBef>
                <a:spcPts val="0"/>
              </a:spcBef>
              <a:spcAft>
                <a:spcPts val="0"/>
              </a:spcAft>
              <a:buNone/>
            </a:pPr>
            <a:r>
              <a:rPr lang="fr-FR" sz="1500"/>
              <a:t>Les données x_i sont multipliées par les coefficients w_i spécifique à chaque neurone (initialisés aléatoirement).</a:t>
            </a:r>
            <a:endParaRPr sz="1500"/>
          </a:p>
          <a:p>
            <a:pPr indent="0" lvl="0" marL="0" marR="0" rtl="0" algn="l">
              <a:spcBef>
                <a:spcPts val="0"/>
              </a:spcBef>
              <a:spcAft>
                <a:spcPts val="0"/>
              </a:spcAft>
              <a:buNone/>
            </a:pPr>
            <a:r>
              <a:rPr lang="fr-FR" sz="1500"/>
              <a:t>Les résultats de l’étape précédente (w_i.x_i) sont combinés à l’intérieur du neurone (grâce à une somme)</a:t>
            </a:r>
            <a:endParaRPr sz="1500"/>
          </a:p>
          <a:p>
            <a:pPr indent="0" lvl="0" marL="0" marR="0" rtl="0" algn="l">
              <a:spcBef>
                <a:spcPts val="0"/>
              </a:spcBef>
              <a:spcAft>
                <a:spcPts val="0"/>
              </a:spcAft>
              <a:buNone/>
            </a:pPr>
            <a:r>
              <a:rPr lang="fr-FR" sz="1500"/>
              <a:t>La fonction d’activation (non linéaire) est appliquée au résultat de la fonction de combinaison (un scalaire)</a:t>
            </a:r>
            <a:endParaRPr sz="1500"/>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La fonction d’activation la plus courante est le ReLU(z) = max(0, z)</a:t>
            </a:r>
            <a:endParaRPr sz="1500"/>
          </a:p>
          <a:p>
            <a:pPr indent="-323850" lvl="0" marL="457200" marR="0" rtl="0" algn="l">
              <a:spcBef>
                <a:spcPts val="0"/>
              </a:spcBef>
              <a:spcAft>
                <a:spcPts val="0"/>
              </a:spcAft>
              <a:buSzPts val="1500"/>
              <a:buChar char="-"/>
            </a:pPr>
            <a:r>
              <a:rPr lang="fr-FR" sz="1500"/>
              <a:t>si le neurone renvoie z, on dit que le neurone s’active</a:t>
            </a:r>
            <a:endParaRPr sz="1500"/>
          </a:p>
          <a:p>
            <a:pPr indent="-323850" lvl="0" marL="457200" marR="0" rtl="0" algn="l">
              <a:spcBef>
                <a:spcPts val="0"/>
              </a:spcBef>
              <a:spcAft>
                <a:spcPts val="0"/>
              </a:spcAft>
              <a:buSzPts val="1500"/>
              <a:buChar char="-"/>
            </a:pPr>
            <a:r>
              <a:rPr lang="fr-FR" sz="1500"/>
              <a:t>si le neurone renvoie 0, on dit qu’il ne s’active pas</a:t>
            </a:r>
            <a:endParaRPr sz="1500"/>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En résumé : un neurone = fonction linéaire + fonction non linéaire</a:t>
            </a:r>
            <a:endParaRPr b="1" sz="1500"/>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Les neurones </a:t>
            </a:r>
            <a:r>
              <a:rPr lang="fr-FR" sz="1500">
                <a:solidFill>
                  <a:schemeClr val="dk1"/>
                </a:solidFill>
              </a:rPr>
              <a:t>artificiels sont souvent comparés avec les neurones biologiques mais cette comparaison est très controversée.</a:t>
            </a:r>
            <a:endParaRPr sz="1500">
              <a:solidFill>
                <a:schemeClr val="dk1"/>
              </a:solidFill>
            </a:endParaRPr>
          </a:p>
          <a:p>
            <a:pPr indent="0" lvl="0" marL="0" marR="0" rtl="0" algn="l">
              <a:spcBef>
                <a:spcPts val="0"/>
              </a:spcBef>
              <a:spcAft>
                <a:spcPts val="0"/>
              </a:spcAft>
              <a:buNone/>
            </a:pPr>
            <a:r>
              <a:rPr lang="fr-FR" sz="1500">
                <a:solidFill>
                  <a:schemeClr val="dk1"/>
                </a:solidFill>
              </a:rPr>
              <a:t>Tout ce qu’on peut dire c’est que, comme dans le cerveau, les neurones réalisent des tâches très spécifiques et partagent le résultat avec d’autres neurones.</a:t>
            </a:r>
            <a:endParaRPr sz="1500">
              <a:solidFill>
                <a:schemeClr val="dk1"/>
              </a:solidFill>
            </a:endParaRPr>
          </a:p>
          <a:p>
            <a:pPr indent="0" lvl="0" marL="0" marR="0" rtl="0" algn="l">
              <a:spcBef>
                <a:spcPts val="0"/>
              </a:spcBef>
              <a:spcAft>
                <a:spcPts val="0"/>
              </a:spcAft>
              <a:buNone/>
            </a:pPr>
            <a:r>
              <a:rPr b="1" lang="fr-FR" sz="1500">
                <a:solidFill>
                  <a:schemeClr val="dk1"/>
                </a:solidFill>
              </a:rPr>
              <a:t>C’est la connection entre un grand nombre de cellules qui permet de représenter des informations complexes.</a:t>
            </a:r>
            <a:endParaRPr b="1" sz="1500"/>
          </a:p>
        </p:txBody>
      </p:sp>
      <p:sp>
        <p:nvSpPr>
          <p:cNvPr id="150" name="Google Shape;150;g62ee60a83b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6: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chemeClr val="dk1"/>
              </a:buClr>
              <a:buFont typeface="Arial"/>
              <a:buNone/>
            </a:pPr>
            <a:r>
              <a:rPr b="1" lang="fr-FR" sz="1500">
                <a:solidFill>
                  <a:schemeClr val="dk1"/>
                </a:solidFill>
              </a:rPr>
              <a:t>Un réseau de neurones est composé de plusieurs couches de neurones artificiels.</a:t>
            </a:r>
            <a:endParaRPr b="1" sz="1500">
              <a:solidFill>
                <a:schemeClr val="dk1"/>
              </a:solidFill>
            </a:endParaRPr>
          </a:p>
          <a:p>
            <a:pPr indent="0" lvl="0" marL="0" rtl="0" algn="l">
              <a:spcBef>
                <a:spcPts val="0"/>
              </a:spcBef>
              <a:spcAft>
                <a:spcPts val="0"/>
              </a:spcAft>
              <a:buClr>
                <a:schemeClr val="dk1"/>
              </a:buClr>
              <a:buFont typeface="Arial"/>
              <a:buNone/>
            </a:pPr>
            <a:r>
              <a:rPr b="1" lang="fr-FR" sz="1500">
                <a:solidFill>
                  <a:schemeClr val="dk1"/>
                </a:solidFill>
              </a:rPr>
              <a:t>Une couche est une collection de neurones qui ont des coefficients différents mais qui partagent les mêmes données d’entrée.</a:t>
            </a:r>
            <a:endParaRPr b="1" sz="1500">
              <a:solidFill>
                <a:schemeClr val="dk1"/>
              </a:solidFill>
            </a:endParaRPr>
          </a:p>
          <a:p>
            <a:pPr indent="0" lvl="0" marL="0" rtl="0" algn="l">
              <a:spcBef>
                <a:spcPts val="0"/>
              </a:spcBef>
              <a:spcAft>
                <a:spcPts val="0"/>
              </a:spcAft>
              <a:buClr>
                <a:schemeClr val="dk1"/>
              </a:buClr>
              <a:buFont typeface="Arial"/>
              <a:buNone/>
            </a:pPr>
            <a:r>
              <a:rPr b="1" lang="fr-FR" sz="1500">
                <a:solidFill>
                  <a:schemeClr val="dk1"/>
                </a:solidFill>
              </a:rPr>
              <a:t>=&gt; Tous les neurones d’une même couche représentent différentes visions d’une même information.</a:t>
            </a:r>
            <a:endParaRPr b="1" sz="1500">
              <a:solidFill>
                <a:schemeClr val="dk1"/>
              </a:solidFill>
            </a:endParaRPr>
          </a:p>
          <a:p>
            <a:pPr indent="0" lvl="0" marL="0" rtl="0" algn="l">
              <a:spcBef>
                <a:spcPts val="0"/>
              </a:spcBef>
              <a:spcAft>
                <a:spcPts val="0"/>
              </a:spcAft>
              <a:buClr>
                <a:schemeClr val="dk1"/>
              </a:buClr>
              <a:buFont typeface="Arial"/>
              <a:buNone/>
            </a:pPr>
            <a:r>
              <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En pratique, les neurones de </a:t>
            </a:r>
            <a:r>
              <a:rPr b="1" lang="fr-FR" sz="1500">
                <a:solidFill>
                  <a:schemeClr val="dk1"/>
                </a:solidFill>
              </a:rPr>
              <a:t>la couche d’entrée reçoivent les données brutes</a:t>
            </a:r>
            <a:r>
              <a:rPr lang="fr-FR" sz="1500">
                <a:solidFill>
                  <a:schemeClr val="dk1"/>
                </a:solidFill>
              </a:rPr>
              <a:t> et les envoient aux neurones de la première couche cachée.</a:t>
            </a:r>
            <a:endParaRPr sz="1500">
              <a:solidFill>
                <a:schemeClr val="dk1"/>
              </a:solidFill>
            </a:endParaRPr>
          </a:p>
          <a:p>
            <a:pPr indent="0" lvl="0" marL="0" rtl="0" algn="l">
              <a:spcBef>
                <a:spcPts val="0"/>
              </a:spcBef>
              <a:spcAft>
                <a:spcPts val="0"/>
              </a:spcAft>
              <a:buClr>
                <a:schemeClr val="dk1"/>
              </a:buClr>
              <a:buFont typeface="Arial"/>
              <a:buNone/>
            </a:pPr>
            <a:r>
              <a:rPr b="1" lang="fr-FR" sz="1500">
                <a:solidFill>
                  <a:schemeClr val="dk1"/>
                </a:solidFill>
              </a:rPr>
              <a:t>Chacun des neurones d’une couche cachée modifie les données qu’il a reçu en fonction de ses coefficients et retourne le résultat à la couche suivante s’il s’est activé.</a:t>
            </a:r>
            <a:endParaRPr b="1"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La couche cachée suivante fera de même et ainsi de suite jusqu’à </a:t>
            </a:r>
            <a:r>
              <a:rPr b="1" lang="fr-FR" sz="1500">
                <a:solidFill>
                  <a:schemeClr val="dk1"/>
                </a:solidFill>
              </a:rPr>
              <a:t>la dernière couche qui contient les prédictions</a:t>
            </a:r>
            <a:r>
              <a:rPr lang="fr-FR" sz="1500">
                <a:solidFill>
                  <a:schemeClr val="dk1"/>
                </a:solidFill>
              </a:rPr>
              <a:t>.</a:t>
            </a:r>
            <a:endParaRPr sz="1500">
              <a:solidFill>
                <a:schemeClr val="dk1"/>
              </a:solidFill>
            </a:endParaRPr>
          </a:p>
          <a:p>
            <a:pPr indent="0" lvl="0" marL="0" rtl="0" algn="l">
              <a:spcBef>
                <a:spcPts val="0"/>
              </a:spcBef>
              <a:spcAft>
                <a:spcPts val="0"/>
              </a:spcAft>
              <a:buClr>
                <a:schemeClr val="dk1"/>
              </a:buClr>
              <a:buFont typeface="Arial"/>
              <a:buNone/>
            </a:pPr>
            <a:r>
              <a:rPr lang="fr-FR" sz="1500">
                <a:solidFill>
                  <a:schemeClr val="dk1"/>
                </a:solidFill>
              </a:rPr>
              <a:t>Celles-ci seront ensuite comparées avec les labels observés.</a:t>
            </a:r>
            <a:endParaRPr sz="1500">
              <a:solidFill>
                <a:schemeClr val="dk1"/>
              </a:solidFill>
            </a:endParaRPr>
          </a:p>
          <a:p>
            <a:pPr indent="0" lvl="0" marL="0" marR="0" rtl="0" algn="l">
              <a:spcBef>
                <a:spcPts val="0"/>
              </a:spcBef>
              <a:spcAft>
                <a:spcPts val="0"/>
              </a:spcAft>
              <a:buNone/>
            </a:pPr>
            <a:r>
              <a:t/>
            </a:r>
            <a:endParaRPr sz="1500"/>
          </a:p>
          <a:p>
            <a:pPr indent="0" lvl="0" marL="0" marR="0" rtl="0" algn="l">
              <a:spcBef>
                <a:spcPts val="0"/>
              </a:spcBef>
              <a:spcAft>
                <a:spcPts val="0"/>
              </a:spcAft>
              <a:buNone/>
            </a:pPr>
            <a:r>
              <a:rPr b="1" lang="fr-FR" sz="1500"/>
              <a:t>Chaque couche cachée est une représentation abstraite de la couche précédente</a:t>
            </a:r>
            <a:r>
              <a:rPr lang="fr-FR" sz="1500"/>
              <a:t>.</a:t>
            </a:r>
            <a:endParaRPr sz="1500"/>
          </a:p>
          <a:p>
            <a:pPr indent="0" lvl="0" marL="0" marR="0" rtl="0" algn="l">
              <a:spcBef>
                <a:spcPts val="0"/>
              </a:spcBef>
              <a:spcAft>
                <a:spcPts val="0"/>
              </a:spcAft>
              <a:buClr>
                <a:srgbClr val="000000"/>
              </a:buClr>
              <a:buFont typeface="Arial"/>
              <a:buNone/>
            </a:pPr>
            <a:r>
              <a:t/>
            </a:r>
            <a:endParaRPr sz="1500"/>
          </a:p>
          <a:p>
            <a:pPr indent="0" lvl="0" marL="0" marR="0" rtl="0" algn="l">
              <a:spcBef>
                <a:spcPts val="0"/>
              </a:spcBef>
              <a:spcAft>
                <a:spcPts val="0"/>
              </a:spcAft>
              <a:buClr>
                <a:srgbClr val="000000"/>
              </a:buClr>
              <a:buFont typeface="Arial"/>
              <a:buNone/>
            </a:pPr>
            <a:r>
              <a:rPr lang="fr-FR" sz="1500"/>
              <a:t>Ces différentes couches peuvent être comparées avec les différentes zones du cerveau qui jouent des rôles très différents mais il convient de rester prudent car nous sommes encore loin de comprendre exactement comment le cerveau fonctionne.</a:t>
            </a:r>
            <a:endParaRPr sz="1500">
              <a:solidFill>
                <a:schemeClr val="dk1"/>
              </a:solidFill>
            </a:endParaRPr>
          </a:p>
        </p:txBody>
      </p:sp>
      <p:sp>
        <p:nvSpPr>
          <p:cNvPr id="160" name="Google Shape;16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63369f15b6_0_5: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lang="fr-FR" sz="1500"/>
              <a:t>Exemple de la reconnaissance faciale :</a:t>
            </a:r>
            <a:endParaRPr sz="1500"/>
          </a:p>
          <a:p>
            <a:pPr indent="0" lvl="0" marL="0" marR="0" rtl="0" algn="l">
              <a:spcBef>
                <a:spcPts val="0"/>
              </a:spcBef>
              <a:spcAft>
                <a:spcPts val="0"/>
              </a:spcAft>
              <a:buNone/>
            </a:pPr>
            <a:r>
              <a:rPr lang="fr-FR" sz="1500"/>
              <a:t>Les images peuvent être vues comme des combinaisons de motifs rudimentaires (contours, couleurs, ...) : rôle des premières couches</a:t>
            </a:r>
            <a:endParaRPr sz="1500"/>
          </a:p>
          <a:p>
            <a:pPr indent="0" lvl="0" marL="0" marR="0" rtl="0" algn="l">
              <a:spcBef>
                <a:spcPts val="0"/>
              </a:spcBef>
              <a:spcAft>
                <a:spcPts val="0"/>
              </a:spcAft>
              <a:buNone/>
            </a:pPr>
            <a:r>
              <a:rPr lang="fr-FR" sz="1500"/>
              <a:t>Ces motifs permettent de détecter des motifs plus complexes (le nez, les yeux, …) : rôle des couches suivantes</a:t>
            </a:r>
            <a:endParaRPr sz="1500"/>
          </a:p>
          <a:p>
            <a:pPr indent="0" lvl="0" marL="0" marR="0" rtl="0" algn="l">
              <a:spcBef>
                <a:spcPts val="0"/>
              </a:spcBef>
              <a:spcAft>
                <a:spcPts val="0"/>
              </a:spcAft>
              <a:buNone/>
            </a:pPr>
            <a:r>
              <a:rPr lang="fr-FR" sz="1500"/>
              <a:t>Les dernières couches combinent ces éléments plus abstraits pour </a:t>
            </a:r>
            <a:r>
              <a:rPr lang="fr-FR" sz="1500"/>
              <a:t>reconnaître</a:t>
            </a:r>
            <a:r>
              <a:rPr lang="fr-FR" sz="1500"/>
              <a:t> un visage.</a:t>
            </a:r>
            <a:endParaRPr sz="1500"/>
          </a:p>
          <a:p>
            <a:pPr indent="0" lvl="0" marL="0" marR="0" rtl="0" algn="l">
              <a:spcBef>
                <a:spcPts val="0"/>
              </a:spcBef>
              <a:spcAft>
                <a:spcPts val="0"/>
              </a:spcAft>
              <a:buNone/>
            </a:pPr>
            <a:r>
              <a:t/>
            </a:r>
            <a:endParaRPr sz="1500"/>
          </a:p>
          <a:p>
            <a:pPr indent="0" lvl="0" marL="0" marR="0" rtl="0" algn="l">
              <a:spcBef>
                <a:spcPts val="0"/>
              </a:spcBef>
              <a:spcAft>
                <a:spcPts val="0"/>
              </a:spcAft>
              <a:buNone/>
            </a:pPr>
            <a:r>
              <a:rPr b="1" lang="fr-FR" sz="1500"/>
              <a:t>/!\ Les neurones sont tous similaires à la création du modèle.</a:t>
            </a:r>
            <a:endParaRPr b="1" sz="1500"/>
          </a:p>
          <a:p>
            <a:pPr indent="0" lvl="0" marL="0" marR="0" rtl="0" algn="l">
              <a:spcBef>
                <a:spcPts val="0"/>
              </a:spcBef>
              <a:spcAft>
                <a:spcPts val="0"/>
              </a:spcAft>
              <a:buNone/>
            </a:pPr>
            <a:r>
              <a:rPr b="1" lang="fr-FR" sz="1500"/>
              <a:t>Ils se spécialisent pendant la phase </a:t>
            </a:r>
            <a:r>
              <a:rPr b="1" lang="fr-FR" sz="1500"/>
              <a:t>d'entraînement</a:t>
            </a:r>
            <a:r>
              <a:rPr b="1" lang="fr-FR" sz="1500"/>
              <a:t> en ajustant leur coefficients.</a:t>
            </a:r>
            <a:endParaRPr b="1" sz="1500"/>
          </a:p>
        </p:txBody>
      </p:sp>
      <p:sp>
        <p:nvSpPr>
          <p:cNvPr id="170" name="Google Shape;170;g63369f15b6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63369f15b6_0_16: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lang="fr-FR" sz="1500"/>
              <a:t>Un exemple pour comprendre comment les NN apprennent une tâche ?</a:t>
            </a:r>
            <a:endParaRPr sz="1500"/>
          </a:p>
          <a:p>
            <a:pPr indent="0" lvl="0" marL="0" marR="0" rtl="0" algn="l">
              <a:spcBef>
                <a:spcPts val="0"/>
              </a:spcBef>
              <a:spcAft>
                <a:spcPts val="0"/>
              </a:spcAft>
              <a:buNone/>
            </a:pPr>
            <a:r>
              <a:rPr lang="fr-FR" sz="1500"/>
              <a:t>Le </a:t>
            </a:r>
            <a:r>
              <a:rPr b="1" lang="fr-FR" sz="1500"/>
              <a:t>graphique à droite</a:t>
            </a:r>
            <a:r>
              <a:rPr lang="fr-FR" sz="1500"/>
              <a:t> représente une </a:t>
            </a:r>
            <a:r>
              <a:rPr b="1" lang="fr-FR" sz="1500"/>
              <a:t>base de données d’entraînement</a:t>
            </a:r>
            <a:r>
              <a:rPr lang="fr-FR" sz="1500"/>
              <a:t>.</a:t>
            </a:r>
            <a:endParaRPr sz="1500"/>
          </a:p>
          <a:p>
            <a:pPr indent="0" lvl="0" marL="0" marR="0" rtl="0" algn="l">
              <a:spcBef>
                <a:spcPts val="0"/>
              </a:spcBef>
              <a:spcAft>
                <a:spcPts val="0"/>
              </a:spcAft>
              <a:buNone/>
            </a:pPr>
            <a:r>
              <a:rPr lang="fr-FR" sz="1500"/>
              <a:t>Chaque point de ce graphique représente une donnée : </a:t>
            </a:r>
            <a:r>
              <a:rPr b="1" lang="fr-FR" sz="1500"/>
              <a:t>ses caractéristiques sont ses coordonnées</a:t>
            </a:r>
            <a:r>
              <a:rPr lang="fr-FR" sz="1500"/>
              <a:t> (x1 et x2) et </a:t>
            </a:r>
            <a:r>
              <a:rPr b="1" lang="fr-FR" sz="1500"/>
              <a:t>sa couleur correspond à sa catégorie</a:t>
            </a:r>
            <a:r>
              <a:rPr lang="fr-FR" sz="1500"/>
              <a:t> (orange: -1, bleu: +1).</a:t>
            </a:r>
            <a:endParaRPr sz="1500"/>
          </a:p>
          <a:p>
            <a:pPr indent="0" lvl="0" marL="0" marR="0" rtl="0" algn="l">
              <a:spcBef>
                <a:spcPts val="0"/>
              </a:spcBef>
              <a:spcAft>
                <a:spcPts val="0"/>
              </a:spcAft>
              <a:buNone/>
            </a:pPr>
            <a:r>
              <a:rPr b="1" lang="fr-FR" sz="1500"/>
              <a:t>L’objectif de ce NN à 3 couches est d’apprendre la distribution des catégories dans l’espace.</a:t>
            </a:r>
            <a:endParaRPr b="1" sz="1500"/>
          </a:p>
          <a:p>
            <a:pPr indent="0" lvl="0" marL="0" marR="0" rtl="0" algn="l">
              <a:spcBef>
                <a:spcPts val="0"/>
              </a:spcBef>
              <a:spcAft>
                <a:spcPts val="0"/>
              </a:spcAft>
              <a:buNone/>
            </a:pPr>
            <a:r>
              <a:rPr lang="fr-FR" sz="1500"/>
              <a:t>Chaque petit </a:t>
            </a:r>
            <a:r>
              <a:rPr b="1" lang="fr-FR" sz="1500"/>
              <a:t>carré</a:t>
            </a:r>
            <a:r>
              <a:rPr lang="fr-FR" sz="1500"/>
              <a:t> représente un </a:t>
            </a:r>
            <a:r>
              <a:rPr b="1" lang="fr-FR" sz="1500"/>
              <a:t>neurone</a:t>
            </a:r>
            <a:r>
              <a:rPr lang="fr-FR" sz="1500"/>
              <a:t>. Il est coloré en fonction de la valeur ses coefficient (entre -1 et 1).</a:t>
            </a:r>
            <a:endParaRPr sz="1500"/>
          </a:p>
          <a:p>
            <a:pPr indent="0" lvl="0" marL="0" marR="0" rtl="0" algn="l">
              <a:spcBef>
                <a:spcPts val="0"/>
              </a:spcBef>
              <a:spcAft>
                <a:spcPts val="0"/>
              </a:spcAft>
              <a:buNone/>
            </a:pPr>
            <a:r>
              <a:rPr lang="fr-FR" sz="1500"/>
              <a:t>Les </a:t>
            </a:r>
            <a:r>
              <a:rPr b="1" lang="fr-FR" sz="1500"/>
              <a:t>traits en pointillé</a:t>
            </a:r>
            <a:r>
              <a:rPr lang="fr-FR" sz="1500"/>
              <a:t> représentent les </a:t>
            </a:r>
            <a:r>
              <a:rPr b="1" lang="fr-FR" sz="1500"/>
              <a:t>connections</a:t>
            </a:r>
            <a:r>
              <a:rPr lang="fr-FR" sz="1500"/>
              <a:t> entre les neurones et leur épaisseur modélise le niveau de signal.</a:t>
            </a:r>
            <a:endParaRPr sz="1500"/>
          </a:p>
          <a:p>
            <a:pPr indent="0" lvl="0" marL="0" marR="0" rtl="0" algn="l">
              <a:spcBef>
                <a:spcPts val="0"/>
              </a:spcBef>
              <a:spcAft>
                <a:spcPts val="0"/>
              </a:spcAft>
              <a:buNone/>
            </a:pPr>
            <a:r>
              <a:rPr b="1" lang="fr-FR" sz="1500"/>
              <a:t>La couleur du fond du graphique</a:t>
            </a:r>
            <a:r>
              <a:rPr lang="fr-FR" sz="1500"/>
              <a:t> indique </a:t>
            </a:r>
            <a:r>
              <a:rPr b="1" lang="fr-FR" sz="1500"/>
              <a:t>les prédictions pour chaque couple (x1, x2)</a:t>
            </a:r>
            <a:r>
              <a:rPr lang="fr-FR" sz="1500"/>
              <a:t>.</a:t>
            </a:r>
            <a:endParaRPr sz="1500"/>
          </a:p>
          <a:p>
            <a:pPr indent="0" lvl="0" marL="0" marR="0" rtl="0" algn="l">
              <a:spcBef>
                <a:spcPts val="0"/>
              </a:spcBef>
              <a:spcAft>
                <a:spcPts val="0"/>
              </a:spcAft>
              <a:buNone/>
            </a:pPr>
            <a:r>
              <a:t/>
            </a:r>
            <a:endParaRPr sz="1500"/>
          </a:p>
          <a:p>
            <a:pPr indent="0" lvl="0" marL="0" marR="0" rtl="0" algn="l">
              <a:spcBef>
                <a:spcPts val="0"/>
              </a:spcBef>
              <a:spcAft>
                <a:spcPts val="0"/>
              </a:spcAft>
              <a:buNone/>
            </a:pPr>
            <a:r>
              <a:rPr lang="fr-FR" sz="1500"/>
              <a:t>Au début de l’entraînement, tous </a:t>
            </a:r>
            <a:r>
              <a:rPr b="1" lang="fr-FR" sz="1500"/>
              <a:t>les coefficients de tous les neurones sont initialisés aléatoirement</a:t>
            </a:r>
            <a:r>
              <a:rPr lang="fr-FR" sz="1500"/>
              <a:t>.</a:t>
            </a:r>
            <a:endParaRPr sz="1500"/>
          </a:p>
          <a:p>
            <a:pPr indent="0" lvl="0" marL="0" marR="0" rtl="0" algn="l">
              <a:spcBef>
                <a:spcPts val="0"/>
              </a:spcBef>
              <a:spcAft>
                <a:spcPts val="0"/>
              </a:spcAft>
              <a:buNone/>
            </a:pPr>
            <a:r>
              <a:rPr b="1" lang="fr-FR" sz="1500"/>
              <a:t>Une première prédiction est calculée pour chacune des données</a:t>
            </a:r>
            <a:r>
              <a:rPr lang="fr-FR" sz="1500"/>
              <a:t> en les faisant passer à travers le NN.</a:t>
            </a:r>
            <a:endParaRPr sz="1500"/>
          </a:p>
          <a:p>
            <a:pPr indent="0" lvl="0" marL="0" marR="0" rtl="0" algn="l">
              <a:spcBef>
                <a:spcPts val="0"/>
              </a:spcBef>
              <a:spcAft>
                <a:spcPts val="0"/>
              </a:spcAft>
              <a:buNone/>
            </a:pPr>
            <a:r>
              <a:rPr lang="fr-FR" sz="1500"/>
              <a:t>Cette prédiction est évidemment complètement fausse.</a:t>
            </a:r>
            <a:endParaRPr sz="1500"/>
          </a:p>
          <a:p>
            <a:pPr indent="0" lvl="0" marL="0" marR="0" rtl="0" algn="l">
              <a:spcBef>
                <a:spcPts val="0"/>
              </a:spcBef>
              <a:spcAft>
                <a:spcPts val="0"/>
              </a:spcAft>
              <a:buNone/>
            </a:pPr>
            <a:r>
              <a:rPr b="1" lang="fr-FR" sz="1500"/>
              <a:t>Le principe de l’entraînement du modèle va être de comparer les prédictions avec les résultats attendus (les labels) et d’ajuster les valeurs des coefficients de manière à corriger les erreurs du réseau.</a:t>
            </a:r>
            <a:endParaRPr b="1" sz="1500"/>
          </a:p>
          <a:p>
            <a:pPr indent="0" lvl="0" marL="0" marR="0" rtl="0" algn="l">
              <a:spcBef>
                <a:spcPts val="0"/>
              </a:spcBef>
              <a:spcAft>
                <a:spcPts val="0"/>
              </a:spcAft>
              <a:buNone/>
            </a:pPr>
            <a:r>
              <a:t/>
            </a:r>
            <a:endParaRPr b="1" sz="1500"/>
          </a:p>
          <a:p>
            <a:pPr indent="0" lvl="0" marL="0" marR="0" rtl="0" algn="l">
              <a:spcBef>
                <a:spcPts val="0"/>
              </a:spcBef>
              <a:spcAft>
                <a:spcPts val="0"/>
              </a:spcAft>
              <a:buNone/>
            </a:pPr>
            <a:r>
              <a:rPr b="1" lang="fr-FR" sz="1500"/>
              <a:t>Un réseau de neurones est une fonction complexe avec de nombreux coefficients qui transforme des données d’entrée en une ou plusieurs sorties.</a:t>
            </a:r>
            <a:endParaRPr b="1" sz="1500"/>
          </a:p>
          <a:p>
            <a:pPr indent="0" lvl="0" marL="0" rtl="0" algn="l">
              <a:spcBef>
                <a:spcPts val="0"/>
              </a:spcBef>
              <a:spcAft>
                <a:spcPts val="0"/>
              </a:spcAft>
              <a:buClr>
                <a:schemeClr val="dk1"/>
              </a:buClr>
              <a:buFont typeface="Arial"/>
              <a:buNone/>
            </a:pPr>
            <a:r>
              <a:rPr lang="fr-FR" sz="1500">
                <a:solidFill>
                  <a:schemeClr val="dk1"/>
                </a:solidFill>
              </a:rPr>
              <a:t>On peut mesurer l</a:t>
            </a:r>
            <a:r>
              <a:rPr lang="fr-FR" sz="1500">
                <a:solidFill>
                  <a:schemeClr val="dk1"/>
                </a:solidFill>
              </a:rPr>
              <a:t>’erreur du réseau sur les données d’entraînement grâce à une fonction de coût (cf Training loss en haut à droite)</a:t>
            </a:r>
            <a:endParaRPr b="1" sz="1500"/>
          </a:p>
          <a:p>
            <a:pPr indent="0" lvl="0" marL="0" rtl="0" algn="l">
              <a:spcBef>
                <a:spcPts val="0"/>
              </a:spcBef>
              <a:spcAft>
                <a:spcPts val="0"/>
              </a:spcAft>
              <a:buClr>
                <a:schemeClr val="dk1"/>
              </a:buClr>
              <a:buSzPts val="1100"/>
              <a:buFont typeface="Arial"/>
              <a:buNone/>
            </a:pPr>
            <a:r>
              <a:t/>
            </a:r>
            <a:endParaRPr b="1" sz="1500"/>
          </a:p>
        </p:txBody>
      </p:sp>
      <p:sp>
        <p:nvSpPr>
          <p:cNvPr id="179" name="Google Shape;179;g63369f15b6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86ff33f10b_0_1: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fr-FR" sz="1500">
                <a:solidFill>
                  <a:schemeClr val="dk1"/>
                </a:solidFill>
              </a:rPr>
              <a:t>La méthode idéale pour </a:t>
            </a:r>
            <a:r>
              <a:rPr lang="fr-FR" sz="1500">
                <a:solidFill>
                  <a:schemeClr val="dk1"/>
                </a:solidFill>
              </a:rPr>
              <a:t>rétro propager</a:t>
            </a:r>
            <a:r>
              <a:rPr lang="fr-FR" sz="1500">
                <a:solidFill>
                  <a:schemeClr val="dk1"/>
                </a:solidFill>
              </a:rPr>
              <a:t> l’erreur serait d’utiliser </a:t>
            </a:r>
            <a:r>
              <a:rPr lang="fr-FR" sz="1500">
                <a:solidFill>
                  <a:schemeClr val="dk1"/>
                </a:solidFill>
              </a:rPr>
              <a:t>l'algorithme</a:t>
            </a:r>
            <a:r>
              <a:rPr lang="fr-FR" sz="1500">
                <a:solidFill>
                  <a:schemeClr val="dk1"/>
                </a:solidFill>
              </a:rPr>
              <a:t> de descente de gradient sur la fonction de coût du réseau.</a:t>
            </a:r>
            <a:endParaRPr sz="1500">
              <a:solidFill>
                <a:schemeClr val="dk1"/>
              </a:solidFill>
            </a:endParaRPr>
          </a:p>
          <a:p>
            <a:pPr indent="0" lvl="0" marL="0" rtl="0" algn="l">
              <a:spcBef>
                <a:spcPts val="0"/>
              </a:spcBef>
              <a:spcAft>
                <a:spcPts val="0"/>
              </a:spcAft>
              <a:buNone/>
            </a:pPr>
            <a:r>
              <a:rPr lang="fr-FR" sz="1500">
                <a:solidFill>
                  <a:schemeClr val="dk1"/>
                </a:solidFill>
              </a:rPr>
              <a:t>L</a:t>
            </a:r>
            <a:r>
              <a:rPr lang="fr-FR" sz="1500">
                <a:solidFill>
                  <a:schemeClr val="dk1"/>
                </a:solidFill>
              </a:rPr>
              <a:t>’opposé du gradient de la fonction de coût représente la direction selon laquelle cette fonction diminue le plus pour l’ensemble des données d’entraînement.</a:t>
            </a:r>
            <a:endParaRPr sz="1500">
              <a:solidFill>
                <a:schemeClr val="dk1"/>
              </a:solidFill>
            </a:endParaRPr>
          </a:p>
          <a:p>
            <a:pPr indent="0" lvl="0" marL="0" rtl="0" algn="l">
              <a:spcBef>
                <a:spcPts val="0"/>
              </a:spcBef>
              <a:spcAft>
                <a:spcPts val="0"/>
              </a:spcAft>
              <a:buNone/>
            </a:pPr>
            <a:r>
              <a:rPr lang="fr-FR" sz="1500">
                <a:solidFill>
                  <a:schemeClr val="dk1"/>
                </a:solidFill>
              </a:rPr>
              <a:t>Lorsque la fonction objectif s’écrit comme une somme de fonctions dérivables, il est possible de calculer les gradients pour chaque observation et de les moyenner au moment d'ajuster les coefficients (la dérivé d’une moyenne est la moyenne des dérivés)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rPr lang="fr-FR" sz="1500">
                <a:solidFill>
                  <a:schemeClr val="dk1"/>
                </a:solidFill>
              </a:rPr>
              <a:t>Dans la formule ci-dessus :</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Wt est le vecteur des coefficients du réseau à l’étape t</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n  est le nombre d’observations dans la base d’apprentissage</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ΔF est le gradient de la fonction de coût (en fonction des coefficients W du réseau) : elle intègre l’ensemble du NN</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(xi1, xi2, …, xip) sont les valeurs des variables explicatives pour l’observation i</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p est le nombre de variables explicatives (taille de W)</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ATTENTION : il manque le taux d’apprentissage</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fr-FR" sz="1500">
                <a:solidFill>
                  <a:schemeClr val="dk1"/>
                </a:solidFill>
              </a:rPr>
              <a:t>Il suffirait alors de répéter l’opération tant que la fonction de coût diminue.</a:t>
            </a:r>
            <a:endParaRPr sz="1500">
              <a:solidFill>
                <a:schemeClr val="dk1"/>
              </a:solidFill>
            </a:endParaRPr>
          </a:p>
          <a:p>
            <a:pPr indent="0" lvl="0" marL="0" rtl="0" algn="l">
              <a:spcBef>
                <a:spcPts val="0"/>
              </a:spcBef>
              <a:spcAft>
                <a:spcPts val="0"/>
              </a:spcAft>
              <a:buNone/>
            </a:pPr>
            <a:r>
              <a:rPr lang="fr-FR" sz="1500">
                <a:solidFill>
                  <a:schemeClr val="dk1"/>
                </a:solidFill>
              </a:rPr>
              <a:t>Chaque fois que le modèle a vu l’ensemble des données d’entraînement, on dit qu’il a effectué une “epoch”.</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fr-FR" sz="1500">
                <a:solidFill>
                  <a:schemeClr val="dk1"/>
                </a:solidFill>
              </a:rPr>
              <a:t>Sur le graphique :</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la surface représente la valeur de la fonction de coût (axe z) en fonction des valeurs des coefficients (axe x et axe y)</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la première flèche blanche démarre au niveau des valeurs des coefficients initiaux et représente l’opposé du gradient de la fct de coût en ce point</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Après la mise à jour des coefficients, la valeur de la fonction de coût est celle au niveau de la pointe de la 1ère flèche blanche</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On répète l’opération jusqu’à ce que l’algorithme converge vers un minimum</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fr-FR" sz="1500">
                <a:solidFill>
                  <a:schemeClr val="dk1"/>
                </a:solidFill>
              </a:rPr>
              <a:t>La descente de gradient garantit la diminution de la valeur de la fct de coût jusqu’à un minimum local mais elle présente 2 inconvénients majeurs :</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si la fonction de coût n’est pas convexe sur son ensemble de définition (et il n’y a pas de raison qu’elle le soit puisqu’elle dépend des données d’entraînement), il peut y avoir plusieurs minima locaux et rien ne garantit que l’algorithme converge vers le minimum global. Le point de convergence dépend de l’initialisation de l’algorithme (=&gt; instabilité de la descente de gradient)</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elle est beaucoup trop coûteuse en temps de calcul lorsqu’il y a de nombreuses variables explicatives : (4x8 + 8x8 + 8x2) = 112 mise à jour / observation pour le réseau précédent (=&gt; malédiction de la dimension / curse of dimensionality)</a:t>
            </a:r>
            <a:endParaRPr sz="1500">
              <a:solidFill>
                <a:schemeClr val="dk1"/>
              </a:solidFill>
            </a:endParaRPr>
          </a:p>
        </p:txBody>
      </p:sp>
      <p:sp>
        <p:nvSpPr>
          <p:cNvPr id="188" name="Google Shape;188;g86ff33f10b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2"/>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9" name="Shape 39"/>
        <p:cNvGrpSpPr/>
        <p:nvPr/>
      </p:nvGrpSpPr>
      <p:grpSpPr>
        <a:xfrm>
          <a:off x="0" y="0"/>
          <a:ext cx="0" cy="0"/>
          <a:chOff x="0" y="0"/>
          <a:chExt cx="0" cy="0"/>
        </a:xfrm>
      </p:grpSpPr>
      <p:sp>
        <p:nvSpPr>
          <p:cNvPr id="40" name="Google Shape;40;p11"/>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1" name="Google Shape;41;p11"/>
          <p:cNvSpPr txBox="1"/>
          <p:nvPr>
            <p:ph idx="1" type="body"/>
          </p:nvPr>
        </p:nvSpPr>
        <p:spPr>
          <a:xfrm>
            <a:off x="457200" y="1203480"/>
            <a:ext cx="822924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2" name="Google Shape;42;p11"/>
          <p:cNvSpPr txBox="1"/>
          <p:nvPr>
            <p:ph idx="2"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3" name="Shape 43"/>
        <p:cNvGrpSpPr/>
        <p:nvPr/>
      </p:nvGrpSpPr>
      <p:grpSpPr>
        <a:xfrm>
          <a:off x="0" y="0"/>
          <a:ext cx="0" cy="0"/>
          <a:chOff x="0" y="0"/>
          <a:chExt cx="0" cy="0"/>
        </a:xfrm>
      </p:grpSpPr>
      <p:sp>
        <p:nvSpPr>
          <p:cNvPr id="44" name="Google Shape;44;p12"/>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5" name="Google Shape;45;p12"/>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6" name="Google Shape;46;p12"/>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7" name="Google Shape;47;p12"/>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8" name="Google Shape;48;p12"/>
          <p:cNvSpPr txBox="1"/>
          <p:nvPr>
            <p:ph idx="4"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9" name="Shape 49"/>
        <p:cNvGrpSpPr/>
        <p:nvPr/>
      </p:nvGrpSpPr>
      <p:grpSpPr>
        <a:xfrm>
          <a:off x="0" y="0"/>
          <a:ext cx="0" cy="0"/>
          <a:chOff x="0" y="0"/>
          <a:chExt cx="0" cy="0"/>
        </a:xfrm>
      </p:grpSpPr>
      <p:sp>
        <p:nvSpPr>
          <p:cNvPr id="50" name="Google Shape;50;p13"/>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1" name="Google Shape;51;p13"/>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2" name="Google Shape;52;p13"/>
          <p:cNvSpPr txBox="1"/>
          <p:nvPr>
            <p:ph idx="2"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3" name="Google Shape;53;p13"/>
          <p:cNvSpPr/>
          <p:nvPr/>
        </p:nvSpPr>
        <p:spPr>
          <a:xfrm>
            <a:off x="457200" y="1203480"/>
            <a:ext cx="8229240" cy="2982960"/>
          </a:xfrm>
          <a:prstGeom prst="rect">
            <a:avLst/>
          </a:prstGeom>
          <a:noFill/>
          <a:ln>
            <a:noFill/>
          </a:ln>
        </p:spPr>
      </p:sp>
      <p:sp>
        <p:nvSpPr>
          <p:cNvPr id="54" name="Google Shape;54;p13"/>
          <p:cNvSpPr/>
          <p:nvPr/>
        </p:nvSpPr>
        <p:spPr>
          <a:xfrm>
            <a:off x="457200" y="1203480"/>
            <a:ext cx="8229240" cy="298296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59" name="Shape 59"/>
        <p:cNvGrpSpPr/>
        <p:nvPr/>
      </p:nvGrpSpPr>
      <p:grpSpPr>
        <a:xfrm>
          <a:off x="0" y="0"/>
          <a:ext cx="0" cy="0"/>
          <a:chOff x="0" y="0"/>
          <a:chExt cx="0" cy="0"/>
        </a:xfrm>
      </p:grpSpPr>
      <p:sp>
        <p:nvSpPr>
          <p:cNvPr id="60" name="Google Shape;60;p15"/>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1" name="Google Shape;61;p15"/>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3" name="Shape 63"/>
        <p:cNvGrpSpPr/>
        <p:nvPr/>
      </p:nvGrpSpPr>
      <p:grpSpPr>
        <a:xfrm>
          <a:off x="0" y="0"/>
          <a:ext cx="0" cy="0"/>
          <a:chOff x="0" y="0"/>
          <a:chExt cx="0" cy="0"/>
        </a:xfrm>
      </p:grpSpPr>
      <p:sp>
        <p:nvSpPr>
          <p:cNvPr id="64" name="Google Shape;64;p17"/>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5" name="Google Shape;65;p17"/>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66" name="Shape 66"/>
        <p:cNvGrpSpPr/>
        <p:nvPr/>
      </p:nvGrpSpPr>
      <p:grpSpPr>
        <a:xfrm>
          <a:off x="0" y="0"/>
          <a:ext cx="0" cy="0"/>
          <a:chOff x="0" y="0"/>
          <a:chExt cx="0" cy="0"/>
        </a:xfrm>
      </p:grpSpPr>
      <p:sp>
        <p:nvSpPr>
          <p:cNvPr id="67" name="Google Shape;67;p18"/>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8" name="Google Shape;68;p18"/>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9" name="Google Shape;69;p18"/>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9"/>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2" name="Shape 72"/>
        <p:cNvGrpSpPr/>
        <p:nvPr/>
      </p:nvGrpSpPr>
      <p:grpSpPr>
        <a:xfrm>
          <a:off x="0" y="0"/>
          <a:ext cx="0" cy="0"/>
          <a:chOff x="0" y="0"/>
          <a:chExt cx="0" cy="0"/>
        </a:xfrm>
      </p:grpSpPr>
      <p:sp>
        <p:nvSpPr>
          <p:cNvPr id="73" name="Google Shape;73;p20"/>
          <p:cNvSpPr txBox="1"/>
          <p:nvPr>
            <p:ph idx="1" type="subTitle"/>
          </p:nvPr>
        </p:nvSpPr>
        <p:spPr>
          <a:xfrm>
            <a:off x="311760" y="744480"/>
            <a:ext cx="8520120" cy="951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4" name="Shape 74"/>
        <p:cNvGrpSpPr/>
        <p:nvPr/>
      </p:nvGrpSpPr>
      <p:grpSpPr>
        <a:xfrm>
          <a:off x="0" y="0"/>
          <a:ext cx="0" cy="0"/>
          <a:chOff x="0" y="0"/>
          <a:chExt cx="0" cy="0"/>
        </a:xfrm>
      </p:grpSpPr>
      <p:sp>
        <p:nvSpPr>
          <p:cNvPr id="75" name="Google Shape;75;p21"/>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6" name="Google Shape;76;p21"/>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7" name="Google Shape;77;p21"/>
          <p:cNvSpPr txBox="1"/>
          <p:nvPr>
            <p:ph idx="2"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8" name="Google Shape;78;p21"/>
          <p:cNvSpPr txBox="1"/>
          <p:nvPr>
            <p:ph idx="3"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 name="Shape 1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79" name="Shape 79"/>
        <p:cNvGrpSpPr/>
        <p:nvPr/>
      </p:nvGrpSpPr>
      <p:grpSpPr>
        <a:xfrm>
          <a:off x="0" y="0"/>
          <a:ext cx="0" cy="0"/>
          <a:chOff x="0" y="0"/>
          <a:chExt cx="0" cy="0"/>
        </a:xfrm>
      </p:grpSpPr>
      <p:sp>
        <p:nvSpPr>
          <p:cNvPr id="80" name="Google Shape;80;p22"/>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1" name="Google Shape;81;p22"/>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2" name="Google Shape;82;p22"/>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3" name="Google Shape;83;p22"/>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84" name="Shape 84"/>
        <p:cNvGrpSpPr/>
        <p:nvPr/>
      </p:nvGrpSpPr>
      <p:grpSpPr>
        <a:xfrm>
          <a:off x="0" y="0"/>
          <a:ext cx="0" cy="0"/>
          <a:chOff x="0" y="0"/>
          <a:chExt cx="0" cy="0"/>
        </a:xfrm>
      </p:grpSpPr>
      <p:sp>
        <p:nvSpPr>
          <p:cNvPr id="85" name="Google Shape;85;p23"/>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6" name="Google Shape;86;p23"/>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7" name="Google Shape;87;p23"/>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8" name="Google Shape;88;p23"/>
          <p:cNvSpPr txBox="1"/>
          <p:nvPr>
            <p:ph idx="3"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89" name="Shape 89"/>
        <p:cNvGrpSpPr/>
        <p:nvPr/>
      </p:nvGrpSpPr>
      <p:grpSpPr>
        <a:xfrm>
          <a:off x="0" y="0"/>
          <a:ext cx="0" cy="0"/>
          <a:chOff x="0" y="0"/>
          <a:chExt cx="0" cy="0"/>
        </a:xfrm>
      </p:grpSpPr>
      <p:sp>
        <p:nvSpPr>
          <p:cNvPr id="90" name="Google Shape;90;p24"/>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1" name="Google Shape;91;p24"/>
          <p:cNvSpPr txBox="1"/>
          <p:nvPr>
            <p:ph idx="1" type="body"/>
          </p:nvPr>
        </p:nvSpPr>
        <p:spPr>
          <a:xfrm>
            <a:off x="457200" y="1203480"/>
            <a:ext cx="822924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2" name="Google Shape;92;p24"/>
          <p:cNvSpPr txBox="1"/>
          <p:nvPr>
            <p:ph idx="2"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3" name="Shape 93"/>
        <p:cNvGrpSpPr/>
        <p:nvPr/>
      </p:nvGrpSpPr>
      <p:grpSpPr>
        <a:xfrm>
          <a:off x="0" y="0"/>
          <a:ext cx="0" cy="0"/>
          <a:chOff x="0" y="0"/>
          <a:chExt cx="0" cy="0"/>
        </a:xfrm>
      </p:grpSpPr>
      <p:sp>
        <p:nvSpPr>
          <p:cNvPr id="94" name="Google Shape;94;p25"/>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5" name="Google Shape;95;p25"/>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6" name="Google Shape;96;p25"/>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7" name="Google Shape;97;p25"/>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8" name="Google Shape;98;p25"/>
          <p:cNvSpPr txBox="1"/>
          <p:nvPr>
            <p:ph idx="4"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99" name="Shape 99"/>
        <p:cNvGrpSpPr/>
        <p:nvPr/>
      </p:nvGrpSpPr>
      <p:grpSpPr>
        <a:xfrm>
          <a:off x="0" y="0"/>
          <a:ext cx="0" cy="0"/>
          <a:chOff x="0" y="0"/>
          <a:chExt cx="0" cy="0"/>
        </a:xfrm>
      </p:grpSpPr>
      <p:sp>
        <p:nvSpPr>
          <p:cNvPr id="100" name="Google Shape;100;p26"/>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1" name="Google Shape;101;p26"/>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02" name="Google Shape;102;p26"/>
          <p:cNvSpPr txBox="1"/>
          <p:nvPr>
            <p:ph idx="2"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03" name="Google Shape;103;p26"/>
          <p:cNvSpPr/>
          <p:nvPr/>
        </p:nvSpPr>
        <p:spPr>
          <a:xfrm>
            <a:off x="457200" y="1203480"/>
            <a:ext cx="8229240" cy="2982960"/>
          </a:xfrm>
          <a:prstGeom prst="rect">
            <a:avLst/>
          </a:prstGeom>
          <a:noFill/>
          <a:ln>
            <a:noFill/>
          </a:ln>
        </p:spPr>
      </p:sp>
      <p:sp>
        <p:nvSpPr>
          <p:cNvPr id="104" name="Google Shape;104;p26"/>
          <p:cNvSpPr/>
          <p:nvPr/>
        </p:nvSpPr>
        <p:spPr>
          <a:xfrm>
            <a:off x="457200" y="1203480"/>
            <a:ext cx="8229240" cy="298296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3" name="Shape 13"/>
        <p:cNvGrpSpPr/>
        <p:nvPr/>
      </p:nvGrpSpPr>
      <p:grpSpPr>
        <a:xfrm>
          <a:off x="0" y="0"/>
          <a:ext cx="0" cy="0"/>
          <a:chOff x="0" y="0"/>
          <a:chExt cx="0" cy="0"/>
        </a:xfrm>
      </p:grpSpPr>
      <p:sp>
        <p:nvSpPr>
          <p:cNvPr id="14" name="Google Shape;14;p4"/>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5" name="Google Shape;15;p4"/>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 name="Shape 16"/>
        <p:cNvGrpSpPr/>
        <p:nvPr/>
      </p:nvGrpSpPr>
      <p:grpSpPr>
        <a:xfrm>
          <a:off x="0" y="0"/>
          <a:ext cx="0" cy="0"/>
          <a:chOff x="0" y="0"/>
          <a:chExt cx="0" cy="0"/>
        </a:xfrm>
      </p:grpSpPr>
      <p:sp>
        <p:nvSpPr>
          <p:cNvPr id="17" name="Google Shape;17;p5"/>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 name="Google Shape;18;p5"/>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9" name="Google Shape;19;p5"/>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6"/>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2" name="Shape 22"/>
        <p:cNvGrpSpPr/>
        <p:nvPr/>
      </p:nvGrpSpPr>
      <p:grpSpPr>
        <a:xfrm>
          <a:off x="0" y="0"/>
          <a:ext cx="0" cy="0"/>
          <a:chOff x="0" y="0"/>
          <a:chExt cx="0" cy="0"/>
        </a:xfrm>
      </p:grpSpPr>
      <p:sp>
        <p:nvSpPr>
          <p:cNvPr id="23" name="Google Shape;23;p7"/>
          <p:cNvSpPr txBox="1"/>
          <p:nvPr>
            <p:ph idx="1" type="subTitle"/>
          </p:nvPr>
        </p:nvSpPr>
        <p:spPr>
          <a:xfrm>
            <a:off x="311760" y="744480"/>
            <a:ext cx="8520120" cy="951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4" name="Shape 24"/>
        <p:cNvGrpSpPr/>
        <p:nvPr/>
      </p:nvGrpSpPr>
      <p:grpSpPr>
        <a:xfrm>
          <a:off x="0" y="0"/>
          <a:ext cx="0" cy="0"/>
          <a:chOff x="0" y="0"/>
          <a:chExt cx="0" cy="0"/>
        </a:xfrm>
      </p:grpSpPr>
      <p:sp>
        <p:nvSpPr>
          <p:cNvPr id="25" name="Google Shape;25;p8"/>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6" name="Google Shape;26;p8"/>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7" name="Google Shape;27;p8"/>
          <p:cNvSpPr txBox="1"/>
          <p:nvPr>
            <p:ph idx="2"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8" name="Google Shape;28;p8"/>
          <p:cNvSpPr txBox="1"/>
          <p:nvPr>
            <p:ph idx="3"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9" name="Shape 29"/>
        <p:cNvGrpSpPr/>
        <p:nvPr/>
      </p:nvGrpSpPr>
      <p:grpSpPr>
        <a:xfrm>
          <a:off x="0" y="0"/>
          <a:ext cx="0" cy="0"/>
          <a:chOff x="0" y="0"/>
          <a:chExt cx="0" cy="0"/>
        </a:xfrm>
      </p:grpSpPr>
      <p:sp>
        <p:nvSpPr>
          <p:cNvPr id="30" name="Google Shape;30;p9"/>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1" name="Google Shape;31;p9"/>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2" name="Google Shape;32;p9"/>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3" name="Google Shape;33;p9"/>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4" name="Shape 34"/>
        <p:cNvGrpSpPr/>
        <p:nvPr/>
      </p:nvGrpSpPr>
      <p:grpSpPr>
        <a:xfrm>
          <a:off x="0" y="0"/>
          <a:ext cx="0" cy="0"/>
          <a:chOff x="0" y="0"/>
          <a:chExt cx="0" cy="0"/>
        </a:xfrm>
      </p:grpSpPr>
      <p:sp>
        <p:nvSpPr>
          <p:cNvPr id="35" name="Google Shape;35;p10"/>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6" name="Google Shape;36;p10"/>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7" name="Google Shape;37;p10"/>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8" name="Google Shape;38;p10"/>
          <p:cNvSpPr txBox="1"/>
          <p:nvPr>
            <p:ph idx="3"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60" y="744480"/>
            <a:ext cx="8520120" cy="205236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1"/>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solidFill>
                <a:srgbClr val="000000"/>
              </a:solidFill>
              <a:latin typeface="Times New Roman"/>
              <a:ea typeface="Times New Roman"/>
              <a:cs typeface="Times New Roman"/>
              <a:sym typeface="Times New Roman"/>
            </a:endParaRPr>
          </a:p>
        </p:txBody>
      </p:sp>
      <p:sp>
        <p:nvSpPr>
          <p:cNvPr id="8" name="Google Shape;8;p1"/>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 name="Shape 55"/>
        <p:cNvGrpSpPr/>
        <p:nvPr/>
      </p:nvGrpSpPr>
      <p:grpSpPr>
        <a:xfrm>
          <a:off x="0" y="0"/>
          <a:ext cx="0" cy="0"/>
          <a:chOff x="0" y="0"/>
          <a:chExt cx="0" cy="0"/>
        </a:xfrm>
      </p:grpSpPr>
      <p:sp>
        <p:nvSpPr>
          <p:cNvPr id="56" name="Google Shape;56;p14"/>
          <p:cNvSpPr txBox="1"/>
          <p:nvPr>
            <p:ph type="title"/>
          </p:nvPr>
        </p:nvSpPr>
        <p:spPr>
          <a:xfrm>
            <a:off x="311760" y="444960"/>
            <a:ext cx="8520120" cy="5724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7" name="Google Shape;57;p14"/>
          <p:cNvSpPr txBox="1"/>
          <p:nvPr>
            <p:ph idx="1" type="body"/>
          </p:nvPr>
        </p:nvSpPr>
        <p:spPr>
          <a:xfrm>
            <a:off x="311760" y="1152360"/>
            <a:ext cx="8520120" cy="3416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8" name="Google Shape;58;p14"/>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0.gif"/><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7.jpg"/><Relationship Id="rId5"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18.jpg"/><Relationship Id="rId5"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2.jpg"/><Relationship Id="rId5"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3.jpg"/><Relationship Id="rId5" Type="http://schemas.openxmlformats.org/officeDocument/2006/relationships/hyperlink" Target="http://beamlab.org/deeplearning/2017/02/23/deep_learning_101_part1.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gif"/><Relationship Id="rId5"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jp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jp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5.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4352"/>
        </a:solidFill>
      </p:bgPr>
    </p:bg>
    <p:spTree>
      <p:nvGrpSpPr>
        <p:cNvPr id="108" name="Shape 108"/>
        <p:cNvGrpSpPr/>
        <p:nvPr/>
      </p:nvGrpSpPr>
      <p:grpSpPr>
        <a:xfrm>
          <a:off x="0" y="0"/>
          <a:ext cx="0" cy="0"/>
          <a:chOff x="0" y="0"/>
          <a:chExt cx="0" cy="0"/>
        </a:xfrm>
      </p:grpSpPr>
      <p:sp>
        <p:nvSpPr>
          <p:cNvPr id="109" name="Google Shape;109;p27"/>
          <p:cNvSpPr/>
          <p:nvPr/>
        </p:nvSpPr>
        <p:spPr>
          <a:xfrm>
            <a:off x="443520" y="1654200"/>
            <a:ext cx="532800" cy="532800"/>
          </a:xfrm>
          <a:prstGeom prst="ellipse">
            <a:avLst/>
          </a:prstGeom>
          <a:solidFill>
            <a:srgbClr val="00D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7"/>
          <p:cNvSpPr txBox="1"/>
          <p:nvPr/>
        </p:nvSpPr>
        <p:spPr>
          <a:xfrm>
            <a:off x="1040400" y="1398600"/>
            <a:ext cx="5314680" cy="139824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fr-FR" sz="3500">
                <a:solidFill>
                  <a:srgbClr val="00DBD0"/>
                </a:solidFill>
                <a:latin typeface="Montserrat"/>
                <a:ea typeface="Montserrat"/>
                <a:cs typeface="Montserrat"/>
                <a:sym typeface="Montserrat"/>
              </a:rPr>
              <a:t>Les Réseaux de Neurones Convolutifs</a:t>
            </a:r>
            <a:endParaRPr b="1" sz="3500">
              <a:solidFill>
                <a:srgbClr val="00DBD0"/>
              </a:solidFill>
              <a:latin typeface="Montserrat"/>
              <a:ea typeface="Montserrat"/>
              <a:cs typeface="Montserrat"/>
              <a:sym typeface="Montserrat"/>
            </a:endParaRPr>
          </a:p>
        </p:txBody>
      </p:sp>
      <p:sp>
        <p:nvSpPr>
          <p:cNvPr id="111" name="Google Shape;111;p27"/>
          <p:cNvSpPr txBox="1"/>
          <p:nvPr/>
        </p:nvSpPr>
        <p:spPr>
          <a:xfrm>
            <a:off x="1075320" y="2709720"/>
            <a:ext cx="5314680" cy="53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fr-FR" sz="2000">
                <a:solidFill>
                  <a:srgbClr val="FFFFFF"/>
                </a:solidFill>
                <a:latin typeface="Montserrat"/>
                <a:ea typeface="Montserrat"/>
                <a:cs typeface="Montserrat"/>
                <a:sym typeface="Montserrat"/>
              </a:rPr>
              <a:t>Qu’est-ce que le</a:t>
            </a:r>
            <a:r>
              <a:rPr b="1" i="0" lang="fr-FR" sz="2000" u="none" cap="none" strike="noStrike">
                <a:solidFill>
                  <a:srgbClr val="FFFFFF"/>
                </a:solidFill>
                <a:latin typeface="Montserrat"/>
                <a:ea typeface="Montserrat"/>
                <a:cs typeface="Montserrat"/>
                <a:sym typeface="Montserrat"/>
              </a:rPr>
              <a:t> Deep Learning ?</a:t>
            </a:r>
            <a:endParaRPr b="0" i="0" sz="1400" u="none" cap="none" strike="noStrike">
              <a:solidFill>
                <a:srgbClr val="000000"/>
              </a:solidFill>
              <a:latin typeface="Arial"/>
              <a:ea typeface="Arial"/>
              <a:cs typeface="Arial"/>
              <a:sym typeface="Arial"/>
            </a:endParaRPr>
          </a:p>
        </p:txBody>
      </p:sp>
      <p:sp>
        <p:nvSpPr>
          <p:cNvPr id="112" name="Google Shape;112;p27"/>
          <p:cNvSpPr/>
          <p:nvPr/>
        </p:nvSpPr>
        <p:spPr>
          <a:xfrm>
            <a:off x="6722640" y="1573560"/>
            <a:ext cx="360" cy="1564560"/>
          </a:xfrm>
          <a:custGeom>
            <a:rect b="b" l="l" r="r" t="t"/>
            <a:pathLst>
              <a:path extrusionOk="0" h="21600" w="21600">
                <a:moveTo>
                  <a:pt x="0" y="0"/>
                </a:moveTo>
                <a:lnTo>
                  <a:pt x="21600" y="21600"/>
                </a:lnTo>
              </a:path>
            </a:pathLst>
          </a:custGeom>
          <a:noFill/>
          <a:ln cap="flat" cmpd="sng" w="9525">
            <a:solidFill>
              <a:srgbClr val="FFFFFF"/>
            </a:solidFill>
            <a:prstDash val="solid"/>
            <a:round/>
            <a:headEnd len="sm" w="sm" type="none"/>
            <a:tailEnd len="sm" w="sm" type="none"/>
          </a:ln>
        </p:spPr>
      </p:sp>
      <p:pic>
        <p:nvPicPr>
          <p:cNvPr id="113" name="Google Shape;113;p27"/>
          <p:cNvPicPr preferRelativeResize="0"/>
          <p:nvPr/>
        </p:nvPicPr>
        <p:blipFill rotWithShape="1">
          <a:blip r:embed="rId3">
            <a:alphaModFix/>
          </a:blip>
          <a:srcRect b="0" l="0" r="0" t="0"/>
          <a:stretch/>
        </p:blipFill>
        <p:spPr>
          <a:xfrm>
            <a:off x="7452000" y="1881360"/>
            <a:ext cx="1001160" cy="1071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6"/>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36"/>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201" name="Google Shape;201;p36"/>
          <p:cNvSpPr txBox="1"/>
          <p:nvPr/>
        </p:nvSpPr>
        <p:spPr>
          <a:xfrm>
            <a:off x="443520" y="282600"/>
            <a:ext cx="7764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La Descente de Gradient Stochastique</a:t>
            </a:r>
            <a:endParaRPr b="0" i="0" sz="1400" u="none" cap="none" strike="noStrike">
              <a:solidFill>
                <a:srgbClr val="000000"/>
              </a:solidFill>
              <a:latin typeface="Arial"/>
              <a:ea typeface="Arial"/>
              <a:cs typeface="Arial"/>
              <a:sym typeface="Arial"/>
            </a:endParaRPr>
          </a:p>
        </p:txBody>
      </p:sp>
      <p:pic>
        <p:nvPicPr>
          <p:cNvPr id="202" name="Google Shape;202;p36"/>
          <p:cNvPicPr preferRelativeResize="0"/>
          <p:nvPr/>
        </p:nvPicPr>
        <p:blipFill>
          <a:blip r:embed="rId4">
            <a:alphaModFix/>
          </a:blip>
          <a:stretch>
            <a:fillRect/>
          </a:stretch>
        </p:blipFill>
        <p:spPr>
          <a:xfrm>
            <a:off x="152400" y="967800"/>
            <a:ext cx="4648328" cy="3644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p:nvPr/>
        </p:nvSpPr>
        <p:spPr>
          <a:xfrm>
            <a:off x="0" y="4764600"/>
            <a:ext cx="9144000" cy="37296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37"/>
          <p:cNvPicPr preferRelativeResize="0"/>
          <p:nvPr/>
        </p:nvPicPr>
        <p:blipFill rotWithShape="1">
          <a:blip r:embed="rId3">
            <a:alphaModFix/>
          </a:blip>
          <a:srcRect b="0" l="0" r="0" t="0"/>
          <a:stretch/>
        </p:blipFill>
        <p:spPr>
          <a:xfrm>
            <a:off x="443520" y="4845960"/>
            <a:ext cx="576720" cy="209520"/>
          </a:xfrm>
          <a:prstGeom prst="rect">
            <a:avLst/>
          </a:prstGeom>
          <a:noFill/>
          <a:ln>
            <a:noFill/>
          </a:ln>
        </p:spPr>
      </p:pic>
      <p:sp>
        <p:nvSpPr>
          <p:cNvPr id="209" name="Google Shape;209;p37"/>
          <p:cNvSpPr txBox="1"/>
          <p:nvPr/>
        </p:nvSpPr>
        <p:spPr>
          <a:xfrm>
            <a:off x="443520" y="282600"/>
            <a:ext cx="776448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La Rétropropagation de l’Erreur</a:t>
            </a:r>
            <a:endParaRPr b="0" i="0" sz="1400" u="none" cap="none" strike="noStrike">
              <a:solidFill>
                <a:srgbClr val="000000"/>
              </a:solidFill>
              <a:latin typeface="Arial"/>
              <a:ea typeface="Arial"/>
              <a:cs typeface="Arial"/>
              <a:sym typeface="Arial"/>
            </a:endParaRPr>
          </a:p>
        </p:txBody>
      </p:sp>
      <p:pic>
        <p:nvPicPr>
          <p:cNvPr id="210" name="Google Shape;210;p37"/>
          <p:cNvPicPr preferRelativeResize="0"/>
          <p:nvPr/>
        </p:nvPicPr>
        <p:blipFill>
          <a:blip r:embed="rId4">
            <a:alphaModFix/>
          </a:blip>
          <a:stretch>
            <a:fillRect/>
          </a:stretch>
        </p:blipFill>
        <p:spPr>
          <a:xfrm>
            <a:off x="1711138" y="967800"/>
            <a:ext cx="5229253" cy="3644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8"/>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217" name="Google Shape;217;p38"/>
          <p:cNvSpPr txBox="1"/>
          <p:nvPr/>
        </p:nvSpPr>
        <p:spPr>
          <a:xfrm>
            <a:off x="443520" y="282600"/>
            <a:ext cx="7764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Retour à l’Exemple</a:t>
            </a:r>
            <a:endParaRPr b="0" i="0" sz="1400" u="none" cap="none" strike="noStrike">
              <a:solidFill>
                <a:srgbClr val="000000"/>
              </a:solidFill>
              <a:latin typeface="Arial"/>
              <a:ea typeface="Arial"/>
              <a:cs typeface="Arial"/>
              <a:sym typeface="Arial"/>
            </a:endParaRPr>
          </a:p>
        </p:txBody>
      </p:sp>
      <p:pic>
        <p:nvPicPr>
          <p:cNvPr id="218" name="Google Shape;218;p38"/>
          <p:cNvPicPr preferRelativeResize="0"/>
          <p:nvPr/>
        </p:nvPicPr>
        <p:blipFill>
          <a:blip r:embed="rId4">
            <a:alphaModFix/>
          </a:blip>
          <a:stretch>
            <a:fillRect/>
          </a:stretch>
        </p:blipFill>
        <p:spPr>
          <a:xfrm>
            <a:off x="1954425" y="878800"/>
            <a:ext cx="4659424" cy="3552800"/>
          </a:xfrm>
          <a:prstGeom prst="rect">
            <a:avLst/>
          </a:prstGeom>
          <a:noFill/>
          <a:ln>
            <a:noFill/>
          </a:ln>
        </p:spPr>
      </p:pic>
      <p:sp>
        <p:nvSpPr>
          <p:cNvPr id="219" name="Google Shape;219;p38"/>
          <p:cNvSpPr/>
          <p:nvPr/>
        </p:nvSpPr>
        <p:spPr>
          <a:xfrm>
            <a:off x="604440" y="4524120"/>
            <a:ext cx="5280900" cy="26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fr-FR" sz="1050" u="none" cap="none" strike="noStrike">
                <a:solidFill>
                  <a:srgbClr val="000000"/>
                </a:solidFill>
                <a:latin typeface="Arial"/>
                <a:ea typeface="Arial"/>
                <a:cs typeface="Arial"/>
                <a:sym typeface="Arial"/>
              </a:rPr>
              <a:t>Source: </a:t>
            </a:r>
            <a:r>
              <a:rPr i="1" lang="fr-FR" sz="1050"/>
              <a:t>Tensorflow Playground</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9"/>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39"/>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226" name="Google Shape;226;p39"/>
          <p:cNvSpPr txBox="1"/>
          <p:nvPr/>
        </p:nvSpPr>
        <p:spPr>
          <a:xfrm>
            <a:off x="443520" y="282600"/>
            <a:ext cx="67020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Artificial Neural Networks Zoo</a:t>
            </a:r>
            <a:endParaRPr b="0" i="0" sz="1400" u="none" cap="none" strike="noStrike">
              <a:solidFill>
                <a:srgbClr val="000000"/>
              </a:solidFill>
              <a:latin typeface="Arial"/>
              <a:ea typeface="Arial"/>
              <a:cs typeface="Arial"/>
              <a:sym typeface="Arial"/>
            </a:endParaRPr>
          </a:p>
        </p:txBody>
      </p:sp>
      <p:sp>
        <p:nvSpPr>
          <p:cNvPr id="227" name="Google Shape;227;p39"/>
          <p:cNvSpPr/>
          <p:nvPr/>
        </p:nvSpPr>
        <p:spPr>
          <a:xfrm>
            <a:off x="604440" y="4524120"/>
            <a:ext cx="5280900" cy="26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fr-FR" sz="1050" u="none" cap="none" strike="noStrike">
                <a:solidFill>
                  <a:srgbClr val="000000"/>
                </a:solidFill>
                <a:latin typeface="Arial"/>
                <a:ea typeface="Arial"/>
                <a:cs typeface="Arial"/>
                <a:sym typeface="Arial"/>
              </a:rPr>
              <a:t>Source: Van Veen, F. &amp; Leijnen, S. (2019). The Neural Network Zoo</a:t>
            </a:r>
            <a:endParaRPr b="0" i="0" sz="1800" u="none" cap="none" strike="noStrike">
              <a:solidFill>
                <a:srgbClr val="000000"/>
              </a:solidFill>
              <a:latin typeface="Arial"/>
              <a:ea typeface="Arial"/>
              <a:cs typeface="Arial"/>
              <a:sym typeface="Arial"/>
            </a:endParaRPr>
          </a:p>
        </p:txBody>
      </p:sp>
      <p:pic>
        <p:nvPicPr>
          <p:cNvPr id="228" name="Google Shape;228;p39"/>
          <p:cNvPicPr preferRelativeResize="0"/>
          <p:nvPr/>
        </p:nvPicPr>
        <p:blipFill rotWithShape="1">
          <a:blip r:embed="rId4">
            <a:alphaModFix/>
          </a:blip>
          <a:srcRect b="51742" l="0" r="0" t="0"/>
          <a:stretch/>
        </p:blipFill>
        <p:spPr>
          <a:xfrm>
            <a:off x="528250" y="978150"/>
            <a:ext cx="3975825" cy="3261799"/>
          </a:xfrm>
          <a:prstGeom prst="rect">
            <a:avLst/>
          </a:prstGeom>
          <a:noFill/>
          <a:ln>
            <a:noFill/>
          </a:ln>
        </p:spPr>
      </p:pic>
      <p:pic>
        <p:nvPicPr>
          <p:cNvPr id="229" name="Google Shape;229;p39"/>
          <p:cNvPicPr preferRelativeResize="0"/>
          <p:nvPr/>
        </p:nvPicPr>
        <p:blipFill rotWithShape="1">
          <a:blip r:embed="rId4">
            <a:alphaModFix/>
          </a:blip>
          <a:srcRect b="0" l="0" r="0" t="48794"/>
          <a:stretch/>
        </p:blipFill>
        <p:spPr>
          <a:xfrm>
            <a:off x="4806600" y="1054350"/>
            <a:ext cx="3901530" cy="33962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0"/>
          <p:cNvSpPr/>
          <p:nvPr/>
        </p:nvSpPr>
        <p:spPr>
          <a:xfrm>
            <a:off x="443520" y="1414440"/>
            <a:ext cx="532800" cy="532800"/>
          </a:xfrm>
          <a:prstGeom prst="ellipse">
            <a:avLst/>
          </a:prstGeom>
          <a:solidFill>
            <a:srgbClr val="D4F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0"/>
          <p:cNvSpPr txBox="1"/>
          <p:nvPr/>
        </p:nvSpPr>
        <p:spPr>
          <a:xfrm>
            <a:off x="1096925" y="1414075"/>
            <a:ext cx="62352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fr-FR" sz="2500" u="none" cap="none" strike="noStrike">
                <a:solidFill>
                  <a:srgbClr val="6F878C"/>
                </a:solidFill>
                <a:latin typeface="Montserrat"/>
                <a:ea typeface="Montserrat"/>
                <a:cs typeface="Montserrat"/>
                <a:sym typeface="Montserrat"/>
              </a:rPr>
              <a:t>Le</a:t>
            </a:r>
            <a:r>
              <a:rPr b="1" lang="fr-FR" sz="2500">
                <a:solidFill>
                  <a:srgbClr val="6F878C"/>
                </a:solidFill>
                <a:latin typeface="Montserrat"/>
                <a:ea typeface="Montserrat"/>
                <a:cs typeface="Montserrat"/>
                <a:sym typeface="Montserrat"/>
              </a:rPr>
              <a:t>s Réseaux de Neurones Artificiels</a:t>
            </a:r>
            <a:endParaRPr b="0" i="0" sz="1400" u="none" cap="none" strike="noStrike">
              <a:solidFill>
                <a:srgbClr val="000000"/>
              </a:solidFill>
              <a:latin typeface="Arial"/>
              <a:ea typeface="Arial"/>
              <a:cs typeface="Arial"/>
              <a:sym typeface="Arial"/>
            </a:endParaRPr>
          </a:p>
        </p:txBody>
      </p:sp>
      <p:sp>
        <p:nvSpPr>
          <p:cNvPr id="236" name="Google Shape;236;p40"/>
          <p:cNvSpPr txBox="1"/>
          <p:nvPr/>
        </p:nvSpPr>
        <p:spPr>
          <a:xfrm>
            <a:off x="421560" y="1414440"/>
            <a:ext cx="576600" cy="37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fr-FR" sz="2400" u="none" cap="none" strike="noStrike">
                <a:solidFill>
                  <a:srgbClr val="6F878C"/>
                </a:solidFill>
                <a:latin typeface="Montserrat"/>
                <a:ea typeface="Montserrat"/>
                <a:cs typeface="Montserrat"/>
                <a:sym typeface="Montserrat"/>
              </a:rPr>
              <a:t>1</a:t>
            </a:r>
            <a:endParaRPr b="0" i="0" sz="1400" u="none" cap="none" strike="noStrike">
              <a:solidFill>
                <a:srgbClr val="000000"/>
              </a:solidFill>
              <a:latin typeface="Arial"/>
              <a:ea typeface="Arial"/>
              <a:cs typeface="Arial"/>
              <a:sym typeface="Arial"/>
            </a:endParaRPr>
          </a:p>
        </p:txBody>
      </p:sp>
      <p:sp>
        <p:nvSpPr>
          <p:cNvPr id="237" name="Google Shape;237;p40"/>
          <p:cNvSpPr/>
          <p:nvPr/>
        </p:nvSpPr>
        <p:spPr>
          <a:xfrm>
            <a:off x="443520" y="2305080"/>
            <a:ext cx="532800" cy="532800"/>
          </a:xfrm>
          <a:prstGeom prst="ellipse">
            <a:avLst/>
          </a:prstGeom>
          <a:solidFill>
            <a:srgbClr val="00D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0"/>
          <p:cNvSpPr txBox="1"/>
          <p:nvPr/>
        </p:nvSpPr>
        <p:spPr>
          <a:xfrm>
            <a:off x="1096920" y="2305080"/>
            <a:ext cx="70488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fr-FR" sz="2500" u="none" cap="none" strike="noStrike">
                <a:solidFill>
                  <a:srgbClr val="000000"/>
                </a:solidFill>
                <a:latin typeface="Montserrat"/>
                <a:ea typeface="Montserrat"/>
                <a:cs typeface="Montserrat"/>
                <a:sym typeface="Montserrat"/>
              </a:rPr>
              <a:t>L</a:t>
            </a:r>
            <a:r>
              <a:rPr b="1" lang="fr-FR" sz="2500">
                <a:latin typeface="Montserrat"/>
                <a:ea typeface="Montserrat"/>
                <a:cs typeface="Montserrat"/>
                <a:sym typeface="Montserrat"/>
              </a:rPr>
              <a:t>es Réseaux de Neurones Convolutifs</a:t>
            </a:r>
            <a:endParaRPr b="0" i="0" sz="1400" u="none" cap="none" strike="noStrike">
              <a:solidFill>
                <a:srgbClr val="000000"/>
              </a:solidFill>
              <a:latin typeface="Arial"/>
              <a:ea typeface="Arial"/>
              <a:cs typeface="Arial"/>
              <a:sym typeface="Arial"/>
            </a:endParaRPr>
          </a:p>
        </p:txBody>
      </p:sp>
      <p:sp>
        <p:nvSpPr>
          <p:cNvPr id="239" name="Google Shape;239;p40"/>
          <p:cNvSpPr txBox="1"/>
          <p:nvPr/>
        </p:nvSpPr>
        <p:spPr>
          <a:xfrm>
            <a:off x="421560" y="2305440"/>
            <a:ext cx="576600" cy="37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fr-FR" sz="2400" u="none" cap="none" strike="noStrike">
                <a:solidFill>
                  <a:srgbClr val="1F4352"/>
                </a:solidFill>
                <a:latin typeface="Montserrat"/>
                <a:ea typeface="Montserrat"/>
                <a:cs typeface="Montserrat"/>
                <a:sym typeface="Montserrat"/>
              </a:rPr>
              <a:t>2</a:t>
            </a:r>
            <a:endParaRPr b="0" i="0" sz="1400" u="none" cap="none" strike="noStrike">
              <a:solidFill>
                <a:srgbClr val="000000"/>
              </a:solidFill>
              <a:latin typeface="Arial"/>
              <a:ea typeface="Arial"/>
              <a:cs typeface="Arial"/>
              <a:sym typeface="Arial"/>
            </a:endParaRPr>
          </a:p>
        </p:txBody>
      </p:sp>
      <p:sp>
        <p:nvSpPr>
          <p:cNvPr id="240" name="Google Shape;240;p40"/>
          <p:cNvSpPr/>
          <p:nvPr/>
        </p:nvSpPr>
        <p:spPr>
          <a:xfrm>
            <a:off x="443520" y="3196080"/>
            <a:ext cx="532800" cy="532800"/>
          </a:xfrm>
          <a:prstGeom prst="ellipse">
            <a:avLst/>
          </a:prstGeom>
          <a:solidFill>
            <a:srgbClr val="D4F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0"/>
          <p:cNvSpPr txBox="1"/>
          <p:nvPr/>
        </p:nvSpPr>
        <p:spPr>
          <a:xfrm>
            <a:off x="1096920" y="3196080"/>
            <a:ext cx="76152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6F878C"/>
                </a:solidFill>
                <a:latin typeface="Montserrat"/>
                <a:ea typeface="Montserrat"/>
                <a:cs typeface="Montserrat"/>
                <a:sym typeface="Montserrat"/>
              </a:rPr>
              <a:t>Conclusion</a:t>
            </a:r>
            <a:endParaRPr b="0" i="0" sz="1400" u="none" cap="none" strike="noStrike">
              <a:solidFill>
                <a:srgbClr val="000000"/>
              </a:solidFill>
              <a:latin typeface="Arial"/>
              <a:ea typeface="Arial"/>
              <a:cs typeface="Arial"/>
              <a:sym typeface="Arial"/>
            </a:endParaRPr>
          </a:p>
        </p:txBody>
      </p:sp>
      <p:sp>
        <p:nvSpPr>
          <p:cNvPr id="242" name="Google Shape;242;p40"/>
          <p:cNvSpPr txBox="1"/>
          <p:nvPr/>
        </p:nvSpPr>
        <p:spPr>
          <a:xfrm>
            <a:off x="421560" y="3196440"/>
            <a:ext cx="576600" cy="37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fr-FR" sz="2400" u="none" cap="none" strike="noStrike">
                <a:solidFill>
                  <a:srgbClr val="6F878C"/>
                </a:solidFill>
                <a:latin typeface="Montserrat"/>
                <a:ea typeface="Montserrat"/>
                <a:cs typeface="Montserrat"/>
                <a:sym typeface="Montserrat"/>
              </a:rPr>
              <a:t>3</a:t>
            </a:r>
            <a:endParaRPr b="0" i="0" sz="1400" u="none" cap="none" strike="noStrike">
              <a:solidFill>
                <a:srgbClr val="000000"/>
              </a:solidFill>
              <a:latin typeface="Arial"/>
              <a:ea typeface="Arial"/>
              <a:cs typeface="Arial"/>
              <a:sym typeface="Arial"/>
            </a:endParaRPr>
          </a:p>
        </p:txBody>
      </p:sp>
      <p:sp>
        <p:nvSpPr>
          <p:cNvPr id="243" name="Google Shape;243;p40"/>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40"/>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nvSpPr>
        <p:spPr>
          <a:xfrm>
            <a:off x="443520" y="282600"/>
            <a:ext cx="8196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fr-FR" sz="2500" u="none" cap="none" strike="noStrike">
                <a:solidFill>
                  <a:srgbClr val="1F4352"/>
                </a:solidFill>
                <a:latin typeface="Montserrat"/>
                <a:ea typeface="Montserrat"/>
                <a:cs typeface="Montserrat"/>
                <a:sym typeface="Montserrat"/>
              </a:rPr>
              <a:t>Les </a:t>
            </a:r>
            <a:r>
              <a:rPr b="1" lang="fr-FR" sz="2500">
                <a:solidFill>
                  <a:srgbClr val="1F4352"/>
                </a:solidFill>
                <a:latin typeface="Montserrat"/>
                <a:ea typeface="Montserrat"/>
                <a:cs typeface="Montserrat"/>
                <a:sym typeface="Montserrat"/>
              </a:rPr>
              <a:t>Convolutions</a:t>
            </a:r>
            <a:endParaRPr b="0" i="0" sz="1400" u="none" cap="none" strike="noStrike">
              <a:solidFill>
                <a:srgbClr val="000000"/>
              </a:solidFill>
              <a:latin typeface="Arial"/>
              <a:ea typeface="Arial"/>
              <a:cs typeface="Arial"/>
              <a:sym typeface="Arial"/>
            </a:endParaRPr>
          </a:p>
        </p:txBody>
      </p:sp>
      <p:sp>
        <p:nvSpPr>
          <p:cNvPr id="250" name="Google Shape;250;p41"/>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41"/>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pic>
        <p:nvPicPr>
          <p:cNvPr id="252" name="Google Shape;252;p41"/>
          <p:cNvPicPr preferRelativeResize="0"/>
          <p:nvPr/>
        </p:nvPicPr>
        <p:blipFill>
          <a:blip r:embed="rId4">
            <a:alphaModFix/>
          </a:blip>
          <a:stretch>
            <a:fillRect/>
          </a:stretch>
        </p:blipFill>
        <p:spPr>
          <a:xfrm>
            <a:off x="152400" y="967800"/>
            <a:ext cx="6478934" cy="3644401"/>
          </a:xfrm>
          <a:prstGeom prst="rect">
            <a:avLst/>
          </a:prstGeom>
          <a:noFill/>
          <a:ln>
            <a:noFill/>
          </a:ln>
        </p:spPr>
      </p:pic>
      <p:pic>
        <p:nvPicPr>
          <p:cNvPr id="253" name="Google Shape;253;p41"/>
          <p:cNvPicPr preferRelativeResize="0"/>
          <p:nvPr/>
        </p:nvPicPr>
        <p:blipFill>
          <a:blip r:embed="rId5">
            <a:alphaModFix/>
          </a:blip>
          <a:stretch>
            <a:fillRect/>
          </a:stretch>
        </p:blipFill>
        <p:spPr>
          <a:xfrm>
            <a:off x="1925975" y="3608550"/>
            <a:ext cx="4705350" cy="72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nvSpPr>
        <p:spPr>
          <a:xfrm>
            <a:off x="443520" y="282600"/>
            <a:ext cx="8196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fr-FR" sz="2500" u="none" cap="none" strike="noStrike">
                <a:solidFill>
                  <a:srgbClr val="1F4352"/>
                </a:solidFill>
                <a:latin typeface="Montserrat"/>
                <a:ea typeface="Montserrat"/>
                <a:cs typeface="Montserrat"/>
                <a:sym typeface="Montserrat"/>
              </a:rPr>
              <a:t>Les </a:t>
            </a:r>
            <a:r>
              <a:rPr b="1" lang="fr-FR" sz="2500">
                <a:solidFill>
                  <a:srgbClr val="1F4352"/>
                </a:solidFill>
                <a:latin typeface="Montserrat"/>
                <a:ea typeface="Montserrat"/>
                <a:cs typeface="Montserrat"/>
                <a:sym typeface="Montserrat"/>
              </a:rPr>
              <a:t>Couches de Convolutions</a:t>
            </a:r>
            <a:endParaRPr b="0" i="0" sz="1400" u="none" cap="none" strike="noStrike">
              <a:solidFill>
                <a:srgbClr val="000000"/>
              </a:solidFill>
              <a:latin typeface="Arial"/>
              <a:ea typeface="Arial"/>
              <a:cs typeface="Arial"/>
              <a:sym typeface="Arial"/>
            </a:endParaRPr>
          </a:p>
        </p:txBody>
      </p:sp>
      <p:sp>
        <p:nvSpPr>
          <p:cNvPr id="259" name="Google Shape;259;p42"/>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42"/>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pic>
        <p:nvPicPr>
          <p:cNvPr descr="conv.gif" id="261" name="Google Shape;261;p42"/>
          <p:cNvPicPr preferRelativeResize="0"/>
          <p:nvPr/>
        </p:nvPicPr>
        <p:blipFill>
          <a:blip r:embed="rId4">
            <a:alphaModFix/>
          </a:blip>
          <a:stretch>
            <a:fillRect/>
          </a:stretch>
        </p:blipFill>
        <p:spPr>
          <a:xfrm>
            <a:off x="1272500" y="1053276"/>
            <a:ext cx="3950901" cy="34646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3"/>
          <p:cNvSpPr txBox="1"/>
          <p:nvPr/>
        </p:nvSpPr>
        <p:spPr>
          <a:xfrm>
            <a:off x="443520" y="282600"/>
            <a:ext cx="8196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fr-FR" sz="2500" u="none" cap="none" strike="noStrike">
                <a:solidFill>
                  <a:srgbClr val="1F4352"/>
                </a:solidFill>
                <a:latin typeface="Montserrat"/>
                <a:ea typeface="Montserrat"/>
                <a:cs typeface="Montserrat"/>
                <a:sym typeface="Montserrat"/>
              </a:rPr>
              <a:t>Les </a:t>
            </a:r>
            <a:r>
              <a:rPr b="1" lang="fr-FR" sz="2500">
                <a:solidFill>
                  <a:srgbClr val="1F4352"/>
                </a:solidFill>
                <a:latin typeface="Montserrat"/>
                <a:ea typeface="Montserrat"/>
                <a:cs typeface="Montserrat"/>
                <a:sym typeface="Montserrat"/>
              </a:rPr>
              <a:t>Couches</a:t>
            </a:r>
            <a:r>
              <a:rPr b="1" i="0" lang="fr-FR" sz="2500" u="none" cap="none" strike="noStrike">
                <a:solidFill>
                  <a:srgbClr val="1F4352"/>
                </a:solidFill>
                <a:latin typeface="Montserrat"/>
                <a:ea typeface="Montserrat"/>
                <a:cs typeface="Montserrat"/>
                <a:sym typeface="Montserrat"/>
              </a:rPr>
              <a:t> de Convolutions</a:t>
            </a:r>
            <a:endParaRPr b="0" i="0" sz="1400" u="none" cap="none" strike="noStrike">
              <a:solidFill>
                <a:srgbClr val="000000"/>
              </a:solidFill>
              <a:latin typeface="Arial"/>
              <a:ea typeface="Arial"/>
              <a:cs typeface="Arial"/>
              <a:sym typeface="Arial"/>
            </a:endParaRPr>
          </a:p>
        </p:txBody>
      </p:sp>
      <p:sp>
        <p:nvSpPr>
          <p:cNvPr id="267" name="Google Shape;267;p43"/>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3"/>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269" name="Google Shape;269;p43"/>
          <p:cNvSpPr/>
          <p:nvPr/>
        </p:nvSpPr>
        <p:spPr>
          <a:xfrm>
            <a:off x="604440" y="4524120"/>
            <a:ext cx="5280900" cy="26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fr-FR" sz="1050" u="none" cap="none" strike="noStrike">
                <a:solidFill>
                  <a:srgbClr val="000000"/>
                </a:solidFill>
                <a:latin typeface="Arial"/>
                <a:ea typeface="Arial"/>
                <a:cs typeface="Arial"/>
                <a:sym typeface="Arial"/>
              </a:rPr>
              <a:t>Source : Karpathy, CS231n Convolutional Neural Networks for Visual Recognition</a:t>
            </a:r>
            <a:endParaRPr b="0" i="0" sz="1800" u="none" cap="none" strike="noStrike">
              <a:solidFill>
                <a:srgbClr val="000000"/>
              </a:solidFill>
              <a:latin typeface="Arial"/>
              <a:ea typeface="Arial"/>
              <a:cs typeface="Arial"/>
              <a:sym typeface="Arial"/>
            </a:endParaRPr>
          </a:p>
        </p:txBody>
      </p:sp>
      <p:pic>
        <p:nvPicPr>
          <p:cNvPr id="270" name="Google Shape;270;p43"/>
          <p:cNvPicPr preferRelativeResize="0"/>
          <p:nvPr/>
        </p:nvPicPr>
        <p:blipFill>
          <a:blip r:embed="rId4">
            <a:alphaModFix/>
          </a:blip>
          <a:stretch>
            <a:fillRect/>
          </a:stretch>
        </p:blipFill>
        <p:spPr>
          <a:xfrm>
            <a:off x="921800" y="984425"/>
            <a:ext cx="4419600" cy="3105150"/>
          </a:xfrm>
          <a:prstGeom prst="rect">
            <a:avLst/>
          </a:prstGeom>
          <a:noFill/>
          <a:ln>
            <a:noFill/>
          </a:ln>
        </p:spPr>
      </p:pic>
      <p:pic>
        <p:nvPicPr>
          <p:cNvPr id="271" name="Google Shape;271;p43"/>
          <p:cNvPicPr preferRelativeResize="0"/>
          <p:nvPr/>
        </p:nvPicPr>
        <p:blipFill>
          <a:blip r:embed="rId5">
            <a:alphaModFix/>
          </a:blip>
          <a:stretch>
            <a:fillRect/>
          </a:stretch>
        </p:blipFill>
        <p:spPr>
          <a:xfrm>
            <a:off x="6045275" y="2966100"/>
            <a:ext cx="2594850" cy="1480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nvSpPr>
        <p:spPr>
          <a:xfrm>
            <a:off x="443520" y="282600"/>
            <a:ext cx="8196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fr-FR" sz="2500" u="none" cap="none" strike="noStrike">
                <a:solidFill>
                  <a:srgbClr val="1F4352"/>
                </a:solidFill>
                <a:latin typeface="Montserrat"/>
                <a:ea typeface="Montserrat"/>
                <a:cs typeface="Montserrat"/>
                <a:sym typeface="Montserrat"/>
              </a:rPr>
              <a:t>Les </a:t>
            </a:r>
            <a:r>
              <a:rPr b="1" lang="fr-FR" sz="2500">
                <a:solidFill>
                  <a:srgbClr val="1F4352"/>
                </a:solidFill>
                <a:latin typeface="Montserrat"/>
                <a:ea typeface="Montserrat"/>
                <a:cs typeface="Montserrat"/>
                <a:sym typeface="Montserrat"/>
              </a:rPr>
              <a:t>Hyperparamètres des CNNs</a:t>
            </a:r>
            <a:endParaRPr b="0" i="0" sz="1400" u="none" cap="none" strike="noStrike">
              <a:solidFill>
                <a:srgbClr val="000000"/>
              </a:solidFill>
              <a:latin typeface="Arial"/>
              <a:ea typeface="Arial"/>
              <a:cs typeface="Arial"/>
              <a:sym typeface="Arial"/>
            </a:endParaRPr>
          </a:p>
        </p:txBody>
      </p:sp>
      <p:sp>
        <p:nvSpPr>
          <p:cNvPr id="277" name="Google Shape;277;p44"/>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44"/>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279" name="Google Shape;279;p44"/>
          <p:cNvSpPr txBox="1"/>
          <p:nvPr/>
        </p:nvSpPr>
        <p:spPr>
          <a:xfrm>
            <a:off x="821160" y="1179360"/>
            <a:ext cx="77724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000">
                <a:solidFill>
                  <a:srgbClr val="1F4352"/>
                </a:solidFill>
                <a:latin typeface="Montserrat"/>
                <a:ea typeface="Montserrat"/>
                <a:cs typeface="Montserrat"/>
                <a:sym typeface="Montserrat"/>
              </a:rPr>
              <a:t>Classiques</a:t>
            </a:r>
            <a:r>
              <a:rPr b="1" i="0" lang="fr-FR" sz="2000" u="none" cap="none" strike="noStrike">
                <a:solidFill>
                  <a:srgbClr val="1F4352"/>
                </a:solidFill>
                <a:latin typeface="Montserrat"/>
                <a:ea typeface="Montserrat"/>
                <a:cs typeface="Montserrat"/>
                <a:sym typeface="Montserrat"/>
              </a:rPr>
              <a:t> :</a:t>
            </a:r>
            <a:endParaRPr b="0" i="0" sz="1400" u="none" cap="none" strike="noStrike">
              <a:solidFill>
                <a:srgbClr val="000000"/>
              </a:solidFill>
              <a:latin typeface="Arial"/>
              <a:ea typeface="Arial"/>
              <a:cs typeface="Arial"/>
              <a:sym typeface="Arial"/>
            </a:endParaRPr>
          </a:p>
        </p:txBody>
      </p:sp>
      <p:sp>
        <p:nvSpPr>
          <p:cNvPr id="280" name="Google Shape;280;p44"/>
          <p:cNvSpPr/>
          <p:nvPr/>
        </p:nvSpPr>
        <p:spPr>
          <a:xfrm rot="-356402">
            <a:off x="559439" y="1422342"/>
            <a:ext cx="260901" cy="46449"/>
          </a:xfrm>
          <a:prstGeom prst="roundRect">
            <a:avLst>
              <a:gd fmla="val 50000" name="adj"/>
            </a:avLst>
          </a:prstGeom>
          <a:solidFill>
            <a:srgbClr val="00D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4"/>
          <p:cNvSpPr txBox="1"/>
          <p:nvPr/>
        </p:nvSpPr>
        <p:spPr>
          <a:xfrm>
            <a:off x="821160" y="2425320"/>
            <a:ext cx="53148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000">
                <a:solidFill>
                  <a:srgbClr val="1F4352"/>
                </a:solidFill>
                <a:latin typeface="Montserrat"/>
                <a:ea typeface="Montserrat"/>
                <a:cs typeface="Montserrat"/>
                <a:sym typeface="Montserrat"/>
              </a:rPr>
              <a:t>Spécifiques :</a:t>
            </a:r>
            <a:endParaRPr b="0" i="0" sz="1400" u="none" cap="none" strike="noStrike">
              <a:solidFill>
                <a:srgbClr val="000000"/>
              </a:solidFill>
              <a:latin typeface="Arial"/>
              <a:ea typeface="Arial"/>
              <a:cs typeface="Arial"/>
              <a:sym typeface="Arial"/>
            </a:endParaRPr>
          </a:p>
        </p:txBody>
      </p:sp>
      <p:sp>
        <p:nvSpPr>
          <p:cNvPr id="282" name="Google Shape;282;p44"/>
          <p:cNvSpPr/>
          <p:nvPr/>
        </p:nvSpPr>
        <p:spPr>
          <a:xfrm rot="-356402">
            <a:off x="559439" y="2668662"/>
            <a:ext cx="260901" cy="46449"/>
          </a:xfrm>
          <a:prstGeom prst="roundRect">
            <a:avLst>
              <a:gd fmla="val 50000" name="adj"/>
            </a:avLst>
          </a:prstGeom>
          <a:solidFill>
            <a:srgbClr val="00D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4"/>
          <p:cNvSpPr/>
          <p:nvPr/>
        </p:nvSpPr>
        <p:spPr>
          <a:xfrm>
            <a:off x="936000" y="1590840"/>
            <a:ext cx="5184000" cy="694200"/>
          </a:xfrm>
          <a:prstGeom prst="rect">
            <a:avLst/>
          </a:prstGeom>
          <a:noFill/>
          <a:ln>
            <a:noFill/>
          </a:ln>
        </p:spPr>
        <p:txBody>
          <a:bodyPr anchorCtr="0" anchor="t" bIns="91425" lIns="91425" spcFirstLastPara="1" rIns="91425" wrap="square" tIns="91425">
            <a:noAutofit/>
          </a:bodyPr>
          <a:lstStyle/>
          <a:p>
            <a:pPr indent="-342719" lvl="0" marL="457200" marR="0" rtl="0" algn="l">
              <a:lnSpc>
                <a:spcPct val="100000"/>
              </a:lnSpc>
              <a:spcBef>
                <a:spcPts val="0"/>
              </a:spcBef>
              <a:spcAft>
                <a:spcPts val="0"/>
              </a:spcAft>
              <a:buClr>
                <a:srgbClr val="1F4352"/>
              </a:buClr>
              <a:buSzPts val="1800"/>
              <a:buFont typeface="Montserrat"/>
              <a:buChar char="❖"/>
            </a:pPr>
            <a:r>
              <a:rPr lang="fr-FR" sz="1800">
                <a:solidFill>
                  <a:srgbClr val="1F4352"/>
                </a:solidFill>
                <a:latin typeface="Montserrat"/>
                <a:ea typeface="Montserrat"/>
                <a:cs typeface="Montserrat"/>
                <a:sym typeface="Montserrat"/>
              </a:rPr>
              <a:t>Nombre de couches</a:t>
            </a:r>
            <a:endParaRPr b="0" i="0" sz="1800" u="none" cap="none" strike="noStrike">
              <a:solidFill>
                <a:srgbClr val="000000"/>
              </a:solidFill>
              <a:latin typeface="Arial"/>
              <a:ea typeface="Arial"/>
              <a:cs typeface="Arial"/>
              <a:sym typeface="Arial"/>
            </a:endParaRPr>
          </a:p>
          <a:p>
            <a:pPr indent="-342719" lvl="0" marL="457200" marR="0" rtl="0" algn="l">
              <a:lnSpc>
                <a:spcPct val="100000"/>
              </a:lnSpc>
              <a:spcBef>
                <a:spcPts val="0"/>
              </a:spcBef>
              <a:spcAft>
                <a:spcPts val="0"/>
              </a:spcAft>
              <a:buClr>
                <a:srgbClr val="1F4352"/>
              </a:buClr>
              <a:buSzPts val="1800"/>
              <a:buFont typeface="Montserrat"/>
              <a:buChar char="❖"/>
            </a:pPr>
            <a:r>
              <a:rPr lang="fr-FR" sz="1800">
                <a:solidFill>
                  <a:srgbClr val="1F4352"/>
                </a:solidFill>
                <a:latin typeface="Montserrat"/>
                <a:ea typeface="Montserrat"/>
                <a:cs typeface="Montserrat"/>
                <a:sym typeface="Montserrat"/>
              </a:rPr>
              <a:t>Nombre de neurones / couche</a:t>
            </a:r>
            <a:endParaRPr b="0" i="0" sz="1800" u="none" cap="none" strike="noStrike">
              <a:solidFill>
                <a:srgbClr val="000000"/>
              </a:solidFill>
              <a:latin typeface="Arial"/>
              <a:ea typeface="Arial"/>
              <a:cs typeface="Arial"/>
              <a:sym typeface="Arial"/>
            </a:endParaRPr>
          </a:p>
        </p:txBody>
      </p:sp>
      <p:sp>
        <p:nvSpPr>
          <p:cNvPr id="284" name="Google Shape;284;p44"/>
          <p:cNvSpPr/>
          <p:nvPr/>
        </p:nvSpPr>
        <p:spPr>
          <a:xfrm>
            <a:off x="936000" y="2805725"/>
            <a:ext cx="6912000" cy="1686600"/>
          </a:xfrm>
          <a:prstGeom prst="rect">
            <a:avLst/>
          </a:prstGeom>
          <a:noFill/>
          <a:ln>
            <a:noFill/>
          </a:ln>
        </p:spPr>
        <p:txBody>
          <a:bodyPr anchorCtr="0" anchor="t" bIns="91425" lIns="91425" spcFirstLastPara="1" rIns="91425" wrap="square" tIns="91425">
            <a:noAutofit/>
          </a:bodyPr>
          <a:lstStyle/>
          <a:p>
            <a:pPr indent="-342719" lvl="0" marL="457200" marR="0" rtl="0" algn="l">
              <a:lnSpc>
                <a:spcPct val="100000"/>
              </a:lnSpc>
              <a:spcBef>
                <a:spcPts val="0"/>
              </a:spcBef>
              <a:spcAft>
                <a:spcPts val="0"/>
              </a:spcAft>
              <a:buClr>
                <a:srgbClr val="1F4352"/>
              </a:buClr>
              <a:buSzPts val="1800"/>
              <a:buFont typeface="Montserrat"/>
              <a:buChar char="❖"/>
            </a:pPr>
            <a:r>
              <a:rPr lang="fr-FR" sz="1800">
                <a:solidFill>
                  <a:srgbClr val="1F4352"/>
                </a:solidFill>
                <a:latin typeface="Montserrat"/>
                <a:ea typeface="Montserrat"/>
                <a:cs typeface="Montserrat"/>
                <a:sym typeface="Montserrat"/>
              </a:rPr>
              <a:t>Dimension des filtres : 3x3, 5x5, ...</a:t>
            </a:r>
            <a:endParaRPr b="0" i="0" sz="1800" u="none" cap="none" strike="noStrike">
              <a:solidFill>
                <a:srgbClr val="000000"/>
              </a:solidFill>
              <a:latin typeface="Arial"/>
              <a:ea typeface="Arial"/>
              <a:cs typeface="Arial"/>
              <a:sym typeface="Arial"/>
            </a:endParaRPr>
          </a:p>
          <a:p>
            <a:pPr indent="-342719" lvl="0" marL="457200" marR="0" rtl="0" algn="l">
              <a:lnSpc>
                <a:spcPct val="100000"/>
              </a:lnSpc>
              <a:spcBef>
                <a:spcPts val="0"/>
              </a:spcBef>
              <a:spcAft>
                <a:spcPts val="0"/>
              </a:spcAft>
              <a:buClr>
                <a:srgbClr val="1F4352"/>
              </a:buClr>
              <a:buSzPts val="1800"/>
              <a:buFont typeface="Montserrat"/>
              <a:buChar char="❖"/>
            </a:pPr>
            <a:r>
              <a:rPr i="1" lang="fr-FR" sz="1800">
                <a:solidFill>
                  <a:srgbClr val="1F4352"/>
                </a:solidFill>
                <a:latin typeface="Montserrat"/>
                <a:ea typeface="Montserrat"/>
                <a:cs typeface="Montserrat"/>
                <a:sym typeface="Montserrat"/>
              </a:rPr>
              <a:t>Stride</a:t>
            </a:r>
            <a:r>
              <a:rPr lang="fr-FR" sz="1800">
                <a:solidFill>
                  <a:srgbClr val="1F4352"/>
                </a:solidFill>
                <a:latin typeface="Montserrat"/>
                <a:ea typeface="Montserrat"/>
                <a:cs typeface="Montserrat"/>
                <a:sym typeface="Montserrat"/>
              </a:rPr>
              <a:t> (ou pas du filtre) : 1, 2, ...</a:t>
            </a:r>
            <a:endParaRPr b="0" i="0" sz="1800" u="none" cap="none" strike="noStrike">
              <a:solidFill>
                <a:srgbClr val="000000"/>
              </a:solidFill>
              <a:latin typeface="Arial"/>
              <a:ea typeface="Arial"/>
              <a:cs typeface="Arial"/>
              <a:sym typeface="Arial"/>
            </a:endParaRPr>
          </a:p>
          <a:p>
            <a:pPr indent="-342719" lvl="0" marL="457200" marR="0" rtl="0" algn="l">
              <a:lnSpc>
                <a:spcPct val="100000"/>
              </a:lnSpc>
              <a:spcBef>
                <a:spcPts val="0"/>
              </a:spcBef>
              <a:spcAft>
                <a:spcPts val="0"/>
              </a:spcAft>
              <a:buClr>
                <a:srgbClr val="1F4352"/>
              </a:buClr>
              <a:buSzPts val="1800"/>
              <a:buFont typeface="Montserrat"/>
              <a:buChar char="❖"/>
            </a:pPr>
            <a:r>
              <a:rPr lang="fr-FR" sz="1800">
                <a:solidFill>
                  <a:srgbClr val="1F4352"/>
                </a:solidFill>
                <a:latin typeface="Montserrat"/>
                <a:ea typeface="Montserrat"/>
                <a:cs typeface="Montserrat"/>
                <a:sym typeface="Montserrat"/>
              </a:rPr>
              <a:t>Nombre de filtres (ou profondeur des couches)</a:t>
            </a:r>
            <a:endParaRPr sz="1800">
              <a:solidFill>
                <a:srgbClr val="1F4352"/>
              </a:solidFill>
              <a:latin typeface="Montserrat"/>
              <a:ea typeface="Montserrat"/>
              <a:cs typeface="Montserrat"/>
              <a:sym typeface="Montserrat"/>
            </a:endParaRPr>
          </a:p>
          <a:p>
            <a:pPr indent="-342719" lvl="0" marL="457200" marR="0" rtl="0" algn="l">
              <a:lnSpc>
                <a:spcPct val="100000"/>
              </a:lnSpc>
              <a:spcBef>
                <a:spcPts val="0"/>
              </a:spcBef>
              <a:spcAft>
                <a:spcPts val="0"/>
              </a:spcAft>
              <a:buClr>
                <a:srgbClr val="1F4352"/>
              </a:buClr>
              <a:buSzPts val="1800"/>
              <a:buFont typeface="Montserrat"/>
              <a:buChar char="❖"/>
            </a:pPr>
            <a:r>
              <a:rPr i="1" lang="fr-FR" sz="1800">
                <a:solidFill>
                  <a:srgbClr val="1F4352"/>
                </a:solidFill>
                <a:latin typeface="Montserrat"/>
                <a:ea typeface="Montserrat"/>
                <a:cs typeface="Montserrat"/>
                <a:sym typeface="Montserrat"/>
              </a:rPr>
              <a:t>Padding</a:t>
            </a:r>
            <a:r>
              <a:rPr lang="fr-FR" sz="1800">
                <a:solidFill>
                  <a:srgbClr val="1F4352"/>
                </a:solidFill>
                <a:latin typeface="Montserrat"/>
                <a:ea typeface="Montserrat"/>
                <a:cs typeface="Montserrat"/>
                <a:sym typeface="Montserrat"/>
              </a:rPr>
              <a:t> : "valid" or "same"</a:t>
            </a:r>
            <a:endParaRPr sz="1800">
              <a:solidFill>
                <a:srgbClr val="1F4352"/>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nvSpPr>
        <p:spPr>
          <a:xfrm>
            <a:off x="443520" y="282600"/>
            <a:ext cx="8196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fr-FR" sz="2500" u="none" cap="none" strike="noStrike">
                <a:solidFill>
                  <a:srgbClr val="1F4352"/>
                </a:solidFill>
                <a:latin typeface="Montserrat"/>
                <a:ea typeface="Montserrat"/>
                <a:cs typeface="Montserrat"/>
                <a:sym typeface="Montserrat"/>
              </a:rPr>
              <a:t>Les </a:t>
            </a:r>
            <a:r>
              <a:rPr b="1" lang="fr-FR" sz="2500">
                <a:solidFill>
                  <a:srgbClr val="1F4352"/>
                </a:solidFill>
                <a:latin typeface="Montserrat"/>
                <a:ea typeface="Montserrat"/>
                <a:cs typeface="Montserrat"/>
                <a:sym typeface="Montserrat"/>
              </a:rPr>
              <a:t>Hyperparamètres des CNNs</a:t>
            </a:r>
            <a:endParaRPr b="0" i="0" sz="1400" u="none" cap="none" strike="noStrike">
              <a:solidFill>
                <a:srgbClr val="000000"/>
              </a:solidFill>
              <a:latin typeface="Arial"/>
              <a:ea typeface="Arial"/>
              <a:cs typeface="Arial"/>
              <a:sym typeface="Arial"/>
            </a:endParaRPr>
          </a:p>
        </p:txBody>
      </p:sp>
      <p:sp>
        <p:nvSpPr>
          <p:cNvPr id="290" name="Google Shape;290;p45"/>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p45"/>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pic>
        <p:nvPicPr>
          <p:cNvPr id="292" name="Google Shape;292;p45"/>
          <p:cNvPicPr preferRelativeResize="0"/>
          <p:nvPr/>
        </p:nvPicPr>
        <p:blipFill>
          <a:blip r:embed="rId4">
            <a:alphaModFix/>
          </a:blip>
          <a:stretch>
            <a:fillRect/>
          </a:stretch>
        </p:blipFill>
        <p:spPr>
          <a:xfrm>
            <a:off x="5402076" y="1363675"/>
            <a:ext cx="2951894" cy="2934000"/>
          </a:xfrm>
          <a:prstGeom prst="rect">
            <a:avLst/>
          </a:prstGeom>
          <a:noFill/>
          <a:ln>
            <a:noFill/>
          </a:ln>
        </p:spPr>
      </p:pic>
      <p:pic>
        <p:nvPicPr>
          <p:cNvPr id="293" name="Google Shape;293;p45"/>
          <p:cNvPicPr preferRelativeResize="0"/>
          <p:nvPr/>
        </p:nvPicPr>
        <p:blipFill>
          <a:blip r:embed="rId5">
            <a:alphaModFix/>
          </a:blip>
          <a:stretch>
            <a:fillRect/>
          </a:stretch>
        </p:blipFill>
        <p:spPr>
          <a:xfrm>
            <a:off x="738737" y="1363675"/>
            <a:ext cx="2960650" cy="2934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8"/>
          <p:cNvSpPr/>
          <p:nvPr/>
        </p:nvSpPr>
        <p:spPr>
          <a:xfrm>
            <a:off x="443520" y="1414440"/>
            <a:ext cx="532800" cy="532800"/>
          </a:xfrm>
          <a:prstGeom prst="ellipse">
            <a:avLst/>
          </a:prstGeom>
          <a:solidFill>
            <a:srgbClr val="00D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8"/>
          <p:cNvSpPr txBox="1"/>
          <p:nvPr/>
        </p:nvSpPr>
        <p:spPr>
          <a:xfrm>
            <a:off x="1096926" y="1414075"/>
            <a:ext cx="66969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fr-FR" sz="2500" u="none" cap="none" strike="noStrike">
                <a:solidFill>
                  <a:srgbClr val="1F4352"/>
                </a:solidFill>
                <a:latin typeface="Montserrat"/>
                <a:ea typeface="Montserrat"/>
                <a:cs typeface="Montserrat"/>
                <a:sym typeface="Montserrat"/>
              </a:rPr>
              <a:t>Les R</a:t>
            </a:r>
            <a:r>
              <a:rPr b="1" lang="fr-FR" sz="2500">
                <a:solidFill>
                  <a:srgbClr val="1F4352"/>
                </a:solidFill>
                <a:latin typeface="Montserrat"/>
                <a:ea typeface="Montserrat"/>
                <a:cs typeface="Montserrat"/>
                <a:sym typeface="Montserrat"/>
              </a:rPr>
              <a:t>éseaux de Neurones Artificiels</a:t>
            </a:r>
            <a:endParaRPr b="0" i="0" sz="1400" u="none" cap="none" strike="noStrike">
              <a:solidFill>
                <a:srgbClr val="000000"/>
              </a:solidFill>
              <a:latin typeface="Arial"/>
              <a:ea typeface="Arial"/>
              <a:cs typeface="Arial"/>
              <a:sym typeface="Arial"/>
            </a:endParaRPr>
          </a:p>
        </p:txBody>
      </p:sp>
      <p:sp>
        <p:nvSpPr>
          <p:cNvPr id="120" name="Google Shape;120;p28"/>
          <p:cNvSpPr txBox="1"/>
          <p:nvPr/>
        </p:nvSpPr>
        <p:spPr>
          <a:xfrm>
            <a:off x="421560" y="1414440"/>
            <a:ext cx="576600" cy="37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fr-FR" sz="2400" u="none" cap="none" strike="noStrike">
                <a:solidFill>
                  <a:srgbClr val="1F4352"/>
                </a:solidFill>
                <a:latin typeface="Montserrat"/>
                <a:ea typeface="Montserrat"/>
                <a:cs typeface="Montserrat"/>
                <a:sym typeface="Montserrat"/>
              </a:rPr>
              <a:t>1</a:t>
            </a:r>
            <a:endParaRPr b="0" i="0" sz="1400" u="none" cap="none" strike="noStrike">
              <a:solidFill>
                <a:srgbClr val="000000"/>
              </a:solidFill>
              <a:latin typeface="Arial"/>
              <a:ea typeface="Arial"/>
              <a:cs typeface="Arial"/>
              <a:sym typeface="Arial"/>
            </a:endParaRPr>
          </a:p>
        </p:txBody>
      </p:sp>
      <p:sp>
        <p:nvSpPr>
          <p:cNvPr id="121" name="Google Shape;121;p28"/>
          <p:cNvSpPr/>
          <p:nvPr/>
        </p:nvSpPr>
        <p:spPr>
          <a:xfrm>
            <a:off x="443520" y="2305080"/>
            <a:ext cx="532800" cy="532800"/>
          </a:xfrm>
          <a:prstGeom prst="ellipse">
            <a:avLst/>
          </a:prstGeom>
          <a:solidFill>
            <a:srgbClr val="D4F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8"/>
          <p:cNvSpPr txBox="1"/>
          <p:nvPr/>
        </p:nvSpPr>
        <p:spPr>
          <a:xfrm>
            <a:off x="1096920" y="2305080"/>
            <a:ext cx="70488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6F878C"/>
                </a:solidFill>
                <a:latin typeface="Montserrat"/>
                <a:ea typeface="Montserrat"/>
                <a:cs typeface="Montserrat"/>
                <a:sym typeface="Montserrat"/>
              </a:rPr>
              <a:t>Les Réseaux de Neurones Convolutifs</a:t>
            </a:r>
            <a:endParaRPr b="0" i="0" sz="1400" u="none" cap="none" strike="noStrike">
              <a:solidFill>
                <a:srgbClr val="000000"/>
              </a:solidFill>
              <a:latin typeface="Arial"/>
              <a:ea typeface="Arial"/>
              <a:cs typeface="Arial"/>
              <a:sym typeface="Arial"/>
            </a:endParaRPr>
          </a:p>
        </p:txBody>
      </p:sp>
      <p:sp>
        <p:nvSpPr>
          <p:cNvPr id="123" name="Google Shape;123;p28"/>
          <p:cNvSpPr txBox="1"/>
          <p:nvPr/>
        </p:nvSpPr>
        <p:spPr>
          <a:xfrm>
            <a:off x="421560" y="2305440"/>
            <a:ext cx="576600" cy="37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fr-FR" sz="2400" u="none" cap="none" strike="noStrike">
                <a:solidFill>
                  <a:srgbClr val="6F878C"/>
                </a:solidFill>
                <a:latin typeface="Montserrat"/>
                <a:ea typeface="Montserrat"/>
                <a:cs typeface="Montserrat"/>
                <a:sym typeface="Montserrat"/>
              </a:rPr>
              <a:t>2</a:t>
            </a:r>
            <a:endParaRPr b="0" i="0" sz="1400" u="none" cap="none" strike="noStrike">
              <a:solidFill>
                <a:srgbClr val="000000"/>
              </a:solidFill>
              <a:latin typeface="Arial"/>
              <a:ea typeface="Arial"/>
              <a:cs typeface="Arial"/>
              <a:sym typeface="Arial"/>
            </a:endParaRPr>
          </a:p>
        </p:txBody>
      </p:sp>
      <p:sp>
        <p:nvSpPr>
          <p:cNvPr id="124" name="Google Shape;124;p28"/>
          <p:cNvSpPr/>
          <p:nvPr/>
        </p:nvSpPr>
        <p:spPr>
          <a:xfrm>
            <a:off x="443520" y="3196080"/>
            <a:ext cx="532800" cy="532800"/>
          </a:xfrm>
          <a:prstGeom prst="ellipse">
            <a:avLst/>
          </a:prstGeom>
          <a:solidFill>
            <a:srgbClr val="D4F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8"/>
          <p:cNvSpPr txBox="1"/>
          <p:nvPr/>
        </p:nvSpPr>
        <p:spPr>
          <a:xfrm>
            <a:off x="1096920" y="3196080"/>
            <a:ext cx="69672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6F878C"/>
                </a:solidFill>
                <a:latin typeface="Montserrat"/>
                <a:ea typeface="Montserrat"/>
                <a:cs typeface="Montserrat"/>
                <a:sym typeface="Montserrat"/>
              </a:rPr>
              <a:t>Conclusion</a:t>
            </a:r>
            <a:endParaRPr b="0" i="0" sz="1400" u="none" cap="none" strike="noStrike">
              <a:solidFill>
                <a:srgbClr val="000000"/>
              </a:solidFill>
              <a:latin typeface="Arial"/>
              <a:ea typeface="Arial"/>
              <a:cs typeface="Arial"/>
              <a:sym typeface="Arial"/>
            </a:endParaRPr>
          </a:p>
        </p:txBody>
      </p:sp>
      <p:sp>
        <p:nvSpPr>
          <p:cNvPr id="126" name="Google Shape;126;p28"/>
          <p:cNvSpPr txBox="1"/>
          <p:nvPr/>
        </p:nvSpPr>
        <p:spPr>
          <a:xfrm>
            <a:off x="421560" y="3196440"/>
            <a:ext cx="576600" cy="37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fr-FR" sz="2400" u="none" cap="none" strike="noStrike">
                <a:solidFill>
                  <a:srgbClr val="6F878C"/>
                </a:solidFill>
                <a:latin typeface="Montserrat"/>
                <a:ea typeface="Montserrat"/>
                <a:cs typeface="Montserrat"/>
                <a:sym typeface="Montserrat"/>
              </a:rPr>
              <a:t>3</a:t>
            </a:r>
            <a:endParaRPr b="0" i="0" sz="1400" u="none" cap="none" strike="noStrike">
              <a:solidFill>
                <a:srgbClr val="000000"/>
              </a:solidFill>
              <a:latin typeface="Arial"/>
              <a:ea typeface="Arial"/>
              <a:cs typeface="Arial"/>
              <a:sym typeface="Arial"/>
            </a:endParaRPr>
          </a:p>
        </p:txBody>
      </p:sp>
      <p:sp>
        <p:nvSpPr>
          <p:cNvPr id="127" name="Google Shape;127;p28"/>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28"/>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6"/>
          <p:cNvSpPr txBox="1"/>
          <p:nvPr/>
        </p:nvSpPr>
        <p:spPr>
          <a:xfrm>
            <a:off x="443520" y="282600"/>
            <a:ext cx="8196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fr-FR" sz="2500" u="none" cap="none" strike="noStrike">
                <a:solidFill>
                  <a:srgbClr val="1F4352"/>
                </a:solidFill>
                <a:latin typeface="Montserrat"/>
                <a:ea typeface="Montserrat"/>
                <a:cs typeface="Montserrat"/>
                <a:sym typeface="Montserrat"/>
              </a:rPr>
              <a:t>Les Réseaux de Neurones Convolutionnels</a:t>
            </a:r>
            <a:endParaRPr b="0" i="0" sz="1400" u="none" cap="none" strike="noStrike">
              <a:solidFill>
                <a:srgbClr val="000000"/>
              </a:solidFill>
              <a:latin typeface="Arial"/>
              <a:ea typeface="Arial"/>
              <a:cs typeface="Arial"/>
              <a:sym typeface="Arial"/>
            </a:endParaRPr>
          </a:p>
        </p:txBody>
      </p:sp>
      <p:sp>
        <p:nvSpPr>
          <p:cNvPr id="299" name="Google Shape;299;p46"/>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46"/>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pic>
        <p:nvPicPr>
          <p:cNvPr id="301" name="Google Shape;301;p46"/>
          <p:cNvPicPr preferRelativeResize="0"/>
          <p:nvPr/>
        </p:nvPicPr>
        <p:blipFill rotWithShape="1">
          <a:blip r:embed="rId4">
            <a:alphaModFix/>
          </a:blip>
          <a:srcRect b="0" l="0" r="0" t="0"/>
          <a:stretch/>
        </p:blipFill>
        <p:spPr>
          <a:xfrm>
            <a:off x="1584000" y="3051000"/>
            <a:ext cx="3390481" cy="1341000"/>
          </a:xfrm>
          <a:prstGeom prst="rect">
            <a:avLst/>
          </a:prstGeom>
          <a:noFill/>
          <a:ln>
            <a:noFill/>
          </a:ln>
        </p:spPr>
      </p:pic>
      <p:pic>
        <p:nvPicPr>
          <p:cNvPr id="302" name="Google Shape;302;p46"/>
          <p:cNvPicPr preferRelativeResize="0"/>
          <p:nvPr/>
        </p:nvPicPr>
        <p:blipFill rotWithShape="1">
          <a:blip r:embed="rId5">
            <a:alphaModFix/>
          </a:blip>
          <a:srcRect b="0" l="0" r="0" t="0"/>
          <a:stretch/>
        </p:blipFill>
        <p:spPr>
          <a:xfrm>
            <a:off x="936000" y="1080000"/>
            <a:ext cx="7026480" cy="1944000"/>
          </a:xfrm>
          <a:prstGeom prst="rect">
            <a:avLst/>
          </a:prstGeom>
          <a:noFill/>
          <a:ln>
            <a:noFill/>
          </a:ln>
        </p:spPr>
      </p:pic>
      <p:sp>
        <p:nvSpPr>
          <p:cNvPr id="303" name="Google Shape;303;p46"/>
          <p:cNvSpPr/>
          <p:nvPr/>
        </p:nvSpPr>
        <p:spPr>
          <a:xfrm>
            <a:off x="604440" y="4524120"/>
            <a:ext cx="5280900" cy="26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fr-FR" sz="1050" u="none" cap="none" strike="noStrike">
                <a:solidFill>
                  <a:srgbClr val="000000"/>
                </a:solidFill>
                <a:latin typeface="Arial"/>
                <a:ea typeface="Arial"/>
                <a:cs typeface="Arial"/>
                <a:sym typeface="Arial"/>
              </a:rPr>
              <a:t>Source : Karpathy, CS231n Convolutional Neural Networks for Visual Recognition</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7"/>
          <p:cNvSpPr txBox="1"/>
          <p:nvPr/>
        </p:nvSpPr>
        <p:spPr>
          <a:xfrm>
            <a:off x="443520" y="282600"/>
            <a:ext cx="8196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fr-FR" sz="2500" u="none" cap="none" strike="noStrike">
                <a:solidFill>
                  <a:srgbClr val="1F4352"/>
                </a:solidFill>
                <a:latin typeface="Montserrat"/>
                <a:ea typeface="Montserrat"/>
                <a:cs typeface="Montserrat"/>
                <a:sym typeface="Montserrat"/>
              </a:rPr>
              <a:t>Les </a:t>
            </a:r>
            <a:r>
              <a:rPr b="1" lang="fr-FR" sz="2500">
                <a:solidFill>
                  <a:srgbClr val="1F4352"/>
                </a:solidFill>
                <a:latin typeface="Montserrat"/>
                <a:ea typeface="Montserrat"/>
                <a:cs typeface="Montserrat"/>
                <a:sym typeface="Montserrat"/>
              </a:rPr>
              <a:t>Couches de Pooling</a:t>
            </a:r>
            <a:endParaRPr b="0" i="0" sz="1400" u="none" cap="none" strike="noStrike">
              <a:solidFill>
                <a:srgbClr val="000000"/>
              </a:solidFill>
              <a:latin typeface="Arial"/>
              <a:ea typeface="Arial"/>
              <a:cs typeface="Arial"/>
              <a:sym typeface="Arial"/>
            </a:endParaRPr>
          </a:p>
        </p:txBody>
      </p:sp>
      <p:sp>
        <p:nvSpPr>
          <p:cNvPr id="309" name="Google Shape;309;p47"/>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47"/>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311" name="Google Shape;311;p47"/>
          <p:cNvSpPr/>
          <p:nvPr/>
        </p:nvSpPr>
        <p:spPr>
          <a:xfrm>
            <a:off x="604440" y="4524120"/>
            <a:ext cx="5280900" cy="26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fr-FR" sz="1050" u="none" cap="none" strike="noStrike">
                <a:solidFill>
                  <a:srgbClr val="000000"/>
                </a:solidFill>
                <a:latin typeface="Arial"/>
                <a:ea typeface="Arial"/>
                <a:cs typeface="Arial"/>
                <a:sym typeface="Arial"/>
              </a:rPr>
              <a:t>Source : Karpathy, CS231n Convolutional Neural Networks for Visual Recognition</a:t>
            </a:r>
            <a:endParaRPr b="0" i="0" sz="1800" u="none" cap="none" strike="noStrike">
              <a:solidFill>
                <a:srgbClr val="000000"/>
              </a:solidFill>
              <a:latin typeface="Arial"/>
              <a:ea typeface="Arial"/>
              <a:cs typeface="Arial"/>
              <a:sym typeface="Arial"/>
            </a:endParaRPr>
          </a:p>
        </p:txBody>
      </p:sp>
      <p:pic>
        <p:nvPicPr>
          <p:cNvPr id="312" name="Google Shape;312;p47"/>
          <p:cNvPicPr preferRelativeResize="0"/>
          <p:nvPr/>
        </p:nvPicPr>
        <p:blipFill>
          <a:blip r:embed="rId4">
            <a:alphaModFix/>
          </a:blip>
          <a:stretch>
            <a:fillRect/>
          </a:stretch>
        </p:blipFill>
        <p:spPr>
          <a:xfrm>
            <a:off x="4689850" y="1675350"/>
            <a:ext cx="4336376" cy="2027675"/>
          </a:xfrm>
          <a:prstGeom prst="rect">
            <a:avLst/>
          </a:prstGeom>
          <a:noFill/>
          <a:ln>
            <a:noFill/>
          </a:ln>
        </p:spPr>
      </p:pic>
      <p:pic>
        <p:nvPicPr>
          <p:cNvPr id="313" name="Google Shape;313;p47"/>
          <p:cNvPicPr preferRelativeResize="0"/>
          <p:nvPr/>
        </p:nvPicPr>
        <p:blipFill>
          <a:blip r:embed="rId5">
            <a:alphaModFix/>
          </a:blip>
          <a:stretch>
            <a:fillRect/>
          </a:stretch>
        </p:blipFill>
        <p:spPr>
          <a:xfrm>
            <a:off x="479650" y="1077750"/>
            <a:ext cx="3782850" cy="298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8"/>
          <p:cNvSpPr/>
          <p:nvPr/>
        </p:nvSpPr>
        <p:spPr>
          <a:xfrm>
            <a:off x="443520" y="1414440"/>
            <a:ext cx="532800" cy="532800"/>
          </a:xfrm>
          <a:prstGeom prst="ellipse">
            <a:avLst/>
          </a:prstGeom>
          <a:solidFill>
            <a:srgbClr val="D4F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8"/>
          <p:cNvSpPr txBox="1"/>
          <p:nvPr/>
        </p:nvSpPr>
        <p:spPr>
          <a:xfrm>
            <a:off x="1096925" y="1414075"/>
            <a:ext cx="64659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fr-FR" sz="2500" u="none" cap="none" strike="noStrike">
                <a:solidFill>
                  <a:srgbClr val="6F878C"/>
                </a:solidFill>
                <a:latin typeface="Montserrat"/>
                <a:ea typeface="Montserrat"/>
                <a:cs typeface="Montserrat"/>
                <a:sym typeface="Montserrat"/>
              </a:rPr>
              <a:t>Le</a:t>
            </a:r>
            <a:r>
              <a:rPr b="1" lang="fr-FR" sz="2500">
                <a:solidFill>
                  <a:srgbClr val="6F878C"/>
                </a:solidFill>
                <a:latin typeface="Montserrat"/>
                <a:ea typeface="Montserrat"/>
                <a:cs typeface="Montserrat"/>
                <a:sym typeface="Montserrat"/>
              </a:rPr>
              <a:t>s Réseaux de Neurones Artificiels</a:t>
            </a:r>
            <a:endParaRPr b="0" i="0" sz="1400" u="none" cap="none" strike="noStrike">
              <a:solidFill>
                <a:srgbClr val="000000"/>
              </a:solidFill>
              <a:latin typeface="Arial"/>
              <a:ea typeface="Arial"/>
              <a:cs typeface="Arial"/>
              <a:sym typeface="Arial"/>
            </a:endParaRPr>
          </a:p>
        </p:txBody>
      </p:sp>
      <p:sp>
        <p:nvSpPr>
          <p:cNvPr id="320" name="Google Shape;320;p48"/>
          <p:cNvSpPr txBox="1"/>
          <p:nvPr/>
        </p:nvSpPr>
        <p:spPr>
          <a:xfrm>
            <a:off x="421560" y="1414440"/>
            <a:ext cx="576600" cy="37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fr-FR" sz="2400" u="none" cap="none" strike="noStrike">
                <a:solidFill>
                  <a:srgbClr val="6F878C"/>
                </a:solidFill>
                <a:latin typeface="Montserrat"/>
                <a:ea typeface="Montserrat"/>
                <a:cs typeface="Montserrat"/>
                <a:sym typeface="Montserrat"/>
              </a:rPr>
              <a:t>1</a:t>
            </a:r>
            <a:endParaRPr b="0" i="0" sz="1400" u="none" cap="none" strike="noStrike">
              <a:solidFill>
                <a:srgbClr val="000000"/>
              </a:solidFill>
              <a:latin typeface="Arial"/>
              <a:ea typeface="Arial"/>
              <a:cs typeface="Arial"/>
              <a:sym typeface="Arial"/>
            </a:endParaRPr>
          </a:p>
        </p:txBody>
      </p:sp>
      <p:sp>
        <p:nvSpPr>
          <p:cNvPr id="321" name="Google Shape;321;p48"/>
          <p:cNvSpPr/>
          <p:nvPr/>
        </p:nvSpPr>
        <p:spPr>
          <a:xfrm>
            <a:off x="443520" y="2305080"/>
            <a:ext cx="532800" cy="532800"/>
          </a:xfrm>
          <a:prstGeom prst="ellipse">
            <a:avLst/>
          </a:prstGeom>
          <a:solidFill>
            <a:srgbClr val="D4F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8"/>
          <p:cNvSpPr txBox="1"/>
          <p:nvPr/>
        </p:nvSpPr>
        <p:spPr>
          <a:xfrm>
            <a:off x="1096920" y="2305080"/>
            <a:ext cx="70488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fr-FR" sz="2500" u="none" cap="none" strike="noStrike">
                <a:solidFill>
                  <a:srgbClr val="6F878C"/>
                </a:solidFill>
                <a:latin typeface="Montserrat"/>
                <a:ea typeface="Montserrat"/>
                <a:cs typeface="Montserrat"/>
                <a:sym typeface="Montserrat"/>
              </a:rPr>
              <a:t>Le</a:t>
            </a:r>
            <a:r>
              <a:rPr b="1" lang="fr-FR" sz="2500">
                <a:solidFill>
                  <a:srgbClr val="6F878C"/>
                </a:solidFill>
                <a:latin typeface="Montserrat"/>
                <a:ea typeface="Montserrat"/>
                <a:cs typeface="Montserrat"/>
                <a:sym typeface="Montserrat"/>
              </a:rPr>
              <a:t>s Réseaux de Neurones Convolutifs</a:t>
            </a:r>
            <a:endParaRPr b="0" i="0" sz="1400" u="none" cap="none" strike="noStrike">
              <a:solidFill>
                <a:srgbClr val="000000"/>
              </a:solidFill>
              <a:latin typeface="Arial"/>
              <a:ea typeface="Arial"/>
              <a:cs typeface="Arial"/>
              <a:sym typeface="Arial"/>
            </a:endParaRPr>
          </a:p>
        </p:txBody>
      </p:sp>
      <p:sp>
        <p:nvSpPr>
          <p:cNvPr id="323" name="Google Shape;323;p48"/>
          <p:cNvSpPr txBox="1"/>
          <p:nvPr/>
        </p:nvSpPr>
        <p:spPr>
          <a:xfrm>
            <a:off x="421560" y="2305440"/>
            <a:ext cx="576600" cy="37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fr-FR" sz="2400" u="none" cap="none" strike="noStrike">
                <a:solidFill>
                  <a:srgbClr val="6F878C"/>
                </a:solidFill>
                <a:latin typeface="Montserrat"/>
                <a:ea typeface="Montserrat"/>
                <a:cs typeface="Montserrat"/>
                <a:sym typeface="Montserrat"/>
              </a:rPr>
              <a:t>2</a:t>
            </a:r>
            <a:endParaRPr b="0" i="0" sz="1400" u="none" cap="none" strike="noStrike">
              <a:solidFill>
                <a:srgbClr val="000000"/>
              </a:solidFill>
              <a:latin typeface="Arial"/>
              <a:ea typeface="Arial"/>
              <a:cs typeface="Arial"/>
              <a:sym typeface="Arial"/>
            </a:endParaRPr>
          </a:p>
        </p:txBody>
      </p:sp>
      <p:sp>
        <p:nvSpPr>
          <p:cNvPr id="324" name="Google Shape;324;p48"/>
          <p:cNvSpPr/>
          <p:nvPr/>
        </p:nvSpPr>
        <p:spPr>
          <a:xfrm>
            <a:off x="443520" y="3196080"/>
            <a:ext cx="532800" cy="532800"/>
          </a:xfrm>
          <a:prstGeom prst="ellipse">
            <a:avLst/>
          </a:prstGeom>
          <a:solidFill>
            <a:srgbClr val="00D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8"/>
          <p:cNvSpPr txBox="1"/>
          <p:nvPr/>
        </p:nvSpPr>
        <p:spPr>
          <a:xfrm>
            <a:off x="1096920" y="3196080"/>
            <a:ext cx="67512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Conclusion</a:t>
            </a:r>
            <a:endParaRPr b="0" i="0" sz="1400" u="none" cap="none" strike="noStrike">
              <a:solidFill>
                <a:srgbClr val="000000"/>
              </a:solidFill>
              <a:latin typeface="Arial"/>
              <a:ea typeface="Arial"/>
              <a:cs typeface="Arial"/>
              <a:sym typeface="Arial"/>
            </a:endParaRPr>
          </a:p>
        </p:txBody>
      </p:sp>
      <p:sp>
        <p:nvSpPr>
          <p:cNvPr id="326" name="Google Shape;326;p48"/>
          <p:cNvSpPr txBox="1"/>
          <p:nvPr/>
        </p:nvSpPr>
        <p:spPr>
          <a:xfrm>
            <a:off x="421560" y="3196440"/>
            <a:ext cx="576600" cy="37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fr-FR" sz="2400" u="none" cap="none" strike="noStrike">
                <a:solidFill>
                  <a:srgbClr val="1F4352"/>
                </a:solidFill>
                <a:latin typeface="Montserrat"/>
                <a:ea typeface="Montserrat"/>
                <a:cs typeface="Montserrat"/>
                <a:sym typeface="Montserrat"/>
              </a:rPr>
              <a:t>3</a:t>
            </a:r>
            <a:endParaRPr b="0" i="0" sz="1400" u="none" cap="none" strike="noStrike">
              <a:solidFill>
                <a:srgbClr val="000000"/>
              </a:solidFill>
              <a:latin typeface="Arial"/>
              <a:ea typeface="Arial"/>
              <a:cs typeface="Arial"/>
              <a:sym typeface="Arial"/>
            </a:endParaRPr>
          </a:p>
        </p:txBody>
      </p:sp>
      <p:sp>
        <p:nvSpPr>
          <p:cNvPr id="327" name="Google Shape;327;p48"/>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48"/>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nvSpPr>
        <p:spPr>
          <a:xfrm>
            <a:off x="443520" y="403200"/>
            <a:ext cx="715752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fr-FR" sz="2500" u="none" cap="none" strike="noStrike">
                <a:solidFill>
                  <a:srgbClr val="1F4352"/>
                </a:solidFill>
                <a:latin typeface="Montserrat"/>
                <a:ea typeface="Montserrat"/>
                <a:cs typeface="Montserrat"/>
                <a:sym typeface="Montserrat"/>
              </a:rPr>
              <a:t>Deep Learning vs Machine Lear</a:t>
            </a:r>
            <a:r>
              <a:rPr b="1" lang="fr-FR" sz="2500">
                <a:solidFill>
                  <a:srgbClr val="1F4352"/>
                </a:solidFill>
                <a:latin typeface="Montserrat"/>
                <a:ea typeface="Montserrat"/>
                <a:cs typeface="Montserrat"/>
                <a:sym typeface="Montserrat"/>
              </a:rPr>
              <a:t>ning</a:t>
            </a:r>
            <a:endParaRPr b="0" i="0" sz="1400" u="none" cap="none" strike="noStrike">
              <a:solidFill>
                <a:srgbClr val="000000"/>
              </a:solidFill>
              <a:latin typeface="Arial"/>
              <a:ea typeface="Arial"/>
              <a:cs typeface="Arial"/>
              <a:sym typeface="Arial"/>
            </a:endParaRPr>
          </a:p>
        </p:txBody>
      </p:sp>
      <p:sp>
        <p:nvSpPr>
          <p:cNvPr id="334" name="Google Shape;334;p49"/>
          <p:cNvSpPr/>
          <p:nvPr/>
        </p:nvSpPr>
        <p:spPr>
          <a:xfrm>
            <a:off x="0" y="4764600"/>
            <a:ext cx="9144000" cy="37296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49"/>
          <p:cNvPicPr preferRelativeResize="0"/>
          <p:nvPr/>
        </p:nvPicPr>
        <p:blipFill rotWithShape="1">
          <a:blip r:embed="rId3">
            <a:alphaModFix/>
          </a:blip>
          <a:srcRect b="0" l="0" r="0" t="0"/>
          <a:stretch/>
        </p:blipFill>
        <p:spPr>
          <a:xfrm>
            <a:off x="443520" y="4845960"/>
            <a:ext cx="576720" cy="209520"/>
          </a:xfrm>
          <a:prstGeom prst="rect">
            <a:avLst/>
          </a:prstGeom>
          <a:noFill/>
          <a:ln>
            <a:noFill/>
          </a:ln>
        </p:spPr>
      </p:pic>
      <p:sp>
        <p:nvSpPr>
          <p:cNvPr id="336" name="Google Shape;336;p49"/>
          <p:cNvSpPr txBox="1"/>
          <p:nvPr/>
        </p:nvSpPr>
        <p:spPr>
          <a:xfrm>
            <a:off x="821160" y="1636560"/>
            <a:ext cx="77724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fr-FR" sz="2000" u="none" cap="none" strike="noStrike">
                <a:solidFill>
                  <a:srgbClr val="1F4352"/>
                </a:solidFill>
                <a:latin typeface="Montserrat"/>
                <a:ea typeface="Montserrat"/>
                <a:cs typeface="Montserrat"/>
                <a:sym typeface="Montserrat"/>
              </a:rPr>
              <a:t>Avantages :</a:t>
            </a:r>
            <a:endParaRPr b="0" i="0" sz="1400" u="none" cap="none" strike="noStrike">
              <a:solidFill>
                <a:srgbClr val="000000"/>
              </a:solidFill>
              <a:latin typeface="Arial"/>
              <a:ea typeface="Arial"/>
              <a:cs typeface="Arial"/>
              <a:sym typeface="Arial"/>
            </a:endParaRPr>
          </a:p>
        </p:txBody>
      </p:sp>
      <p:sp>
        <p:nvSpPr>
          <p:cNvPr id="337" name="Google Shape;337;p49"/>
          <p:cNvSpPr/>
          <p:nvPr/>
        </p:nvSpPr>
        <p:spPr>
          <a:xfrm rot="-355800">
            <a:off x="559440" y="1879560"/>
            <a:ext cx="261000" cy="46440"/>
          </a:xfrm>
          <a:prstGeom prst="roundRect">
            <a:avLst>
              <a:gd fmla="val 50000" name="adj"/>
            </a:avLst>
          </a:prstGeom>
          <a:solidFill>
            <a:srgbClr val="00D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9"/>
          <p:cNvSpPr txBox="1"/>
          <p:nvPr/>
        </p:nvSpPr>
        <p:spPr>
          <a:xfrm>
            <a:off x="821160" y="2882520"/>
            <a:ext cx="531468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000">
                <a:solidFill>
                  <a:srgbClr val="1F4352"/>
                </a:solidFill>
                <a:latin typeface="Montserrat"/>
                <a:ea typeface="Montserrat"/>
                <a:cs typeface="Montserrat"/>
                <a:sym typeface="Montserrat"/>
              </a:rPr>
              <a:t>Inconvénient</a:t>
            </a:r>
            <a:r>
              <a:rPr b="1" i="0" lang="fr-FR" sz="2000" u="none" cap="none" strike="noStrike">
                <a:solidFill>
                  <a:srgbClr val="1F4352"/>
                </a:solidFill>
                <a:latin typeface="Montserrat"/>
                <a:ea typeface="Montserrat"/>
                <a:cs typeface="Montserrat"/>
                <a:sym typeface="Montserrat"/>
              </a:rPr>
              <a:t>s</a:t>
            </a:r>
            <a:endParaRPr b="0" i="0" sz="1400" u="none" cap="none" strike="noStrike">
              <a:solidFill>
                <a:srgbClr val="000000"/>
              </a:solidFill>
              <a:latin typeface="Arial"/>
              <a:ea typeface="Arial"/>
              <a:cs typeface="Arial"/>
              <a:sym typeface="Arial"/>
            </a:endParaRPr>
          </a:p>
        </p:txBody>
      </p:sp>
      <p:sp>
        <p:nvSpPr>
          <p:cNvPr id="339" name="Google Shape;339;p49"/>
          <p:cNvSpPr/>
          <p:nvPr/>
        </p:nvSpPr>
        <p:spPr>
          <a:xfrm rot="-355800">
            <a:off x="559440" y="3125880"/>
            <a:ext cx="261000" cy="46440"/>
          </a:xfrm>
          <a:prstGeom prst="roundRect">
            <a:avLst>
              <a:gd fmla="val 50000" name="adj"/>
            </a:avLst>
          </a:prstGeom>
          <a:solidFill>
            <a:srgbClr val="00D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9"/>
          <p:cNvSpPr/>
          <p:nvPr/>
        </p:nvSpPr>
        <p:spPr>
          <a:xfrm>
            <a:off x="936000" y="2048040"/>
            <a:ext cx="5184000" cy="694080"/>
          </a:xfrm>
          <a:prstGeom prst="rect">
            <a:avLst/>
          </a:prstGeom>
          <a:noFill/>
          <a:ln>
            <a:noFill/>
          </a:ln>
        </p:spPr>
        <p:txBody>
          <a:bodyPr anchorCtr="0" anchor="t" bIns="91425" lIns="91425" spcFirstLastPara="1" rIns="91425" wrap="square" tIns="91425">
            <a:noAutofit/>
          </a:bodyPr>
          <a:lstStyle/>
          <a:p>
            <a:pPr indent="-342720" lvl="0" marL="457200" marR="0" rtl="0" algn="l">
              <a:lnSpc>
                <a:spcPct val="100000"/>
              </a:lnSpc>
              <a:spcBef>
                <a:spcPts val="0"/>
              </a:spcBef>
              <a:spcAft>
                <a:spcPts val="0"/>
              </a:spcAft>
              <a:buClr>
                <a:srgbClr val="1F4352"/>
              </a:buClr>
              <a:buSzPts val="1800"/>
              <a:buFont typeface="Montserrat"/>
              <a:buChar char="❖"/>
            </a:pPr>
            <a:r>
              <a:rPr lang="fr-FR" sz="1800">
                <a:solidFill>
                  <a:srgbClr val="1F4352"/>
                </a:solidFill>
                <a:latin typeface="Montserrat"/>
                <a:ea typeface="Montserrat"/>
                <a:cs typeface="Montserrat"/>
                <a:sym typeface="Montserrat"/>
              </a:rPr>
              <a:t>Performances élevées</a:t>
            </a:r>
            <a:endParaRPr b="0" i="0" sz="1800" u="none" cap="none" strike="noStrike">
              <a:solidFill>
                <a:srgbClr val="000000"/>
              </a:solidFill>
              <a:latin typeface="Arial"/>
              <a:ea typeface="Arial"/>
              <a:cs typeface="Arial"/>
              <a:sym typeface="Arial"/>
            </a:endParaRPr>
          </a:p>
          <a:p>
            <a:pPr indent="-342720" lvl="0" marL="457200" marR="0" rtl="0" algn="l">
              <a:lnSpc>
                <a:spcPct val="100000"/>
              </a:lnSpc>
              <a:spcBef>
                <a:spcPts val="0"/>
              </a:spcBef>
              <a:spcAft>
                <a:spcPts val="0"/>
              </a:spcAft>
              <a:buClr>
                <a:srgbClr val="1F4352"/>
              </a:buClr>
              <a:buSzPts val="1800"/>
              <a:buFont typeface="Montserrat"/>
              <a:buChar char="❖"/>
            </a:pPr>
            <a:r>
              <a:rPr lang="fr-FR" sz="1800">
                <a:solidFill>
                  <a:srgbClr val="1F4352"/>
                </a:solidFill>
                <a:latin typeface="Montserrat"/>
                <a:ea typeface="Montserrat"/>
                <a:cs typeface="Montserrat"/>
                <a:sym typeface="Montserrat"/>
              </a:rPr>
              <a:t>Pas</a:t>
            </a:r>
            <a:r>
              <a:rPr lang="fr-FR" sz="1800">
                <a:solidFill>
                  <a:srgbClr val="1F4352"/>
                </a:solidFill>
                <a:latin typeface="Montserrat"/>
                <a:ea typeface="Montserrat"/>
                <a:cs typeface="Montserrat"/>
                <a:sym typeface="Montserrat"/>
              </a:rPr>
              <a:t> / peu de preprocessing</a:t>
            </a:r>
            <a:endParaRPr b="0" i="0" sz="1800" u="none" cap="none" strike="noStrike">
              <a:solidFill>
                <a:srgbClr val="000000"/>
              </a:solidFill>
              <a:latin typeface="Arial"/>
              <a:ea typeface="Arial"/>
              <a:cs typeface="Arial"/>
              <a:sym typeface="Arial"/>
            </a:endParaRPr>
          </a:p>
        </p:txBody>
      </p:sp>
      <p:sp>
        <p:nvSpPr>
          <p:cNvPr id="341" name="Google Shape;341;p49"/>
          <p:cNvSpPr/>
          <p:nvPr/>
        </p:nvSpPr>
        <p:spPr>
          <a:xfrm>
            <a:off x="936000" y="3308040"/>
            <a:ext cx="6912000" cy="1011960"/>
          </a:xfrm>
          <a:prstGeom prst="rect">
            <a:avLst/>
          </a:prstGeom>
          <a:noFill/>
          <a:ln>
            <a:noFill/>
          </a:ln>
        </p:spPr>
        <p:txBody>
          <a:bodyPr anchorCtr="0" anchor="t" bIns="91425" lIns="91425" spcFirstLastPara="1" rIns="91425" wrap="square" tIns="91425">
            <a:noAutofit/>
          </a:bodyPr>
          <a:lstStyle/>
          <a:p>
            <a:pPr indent="-342720" lvl="0" marL="457200" marR="0" rtl="0" algn="l">
              <a:lnSpc>
                <a:spcPct val="100000"/>
              </a:lnSpc>
              <a:spcBef>
                <a:spcPts val="0"/>
              </a:spcBef>
              <a:spcAft>
                <a:spcPts val="0"/>
              </a:spcAft>
              <a:buClr>
                <a:srgbClr val="1F4352"/>
              </a:buClr>
              <a:buSzPts val="1800"/>
              <a:buFont typeface="Montserrat"/>
              <a:buChar char="❖"/>
            </a:pPr>
            <a:r>
              <a:rPr lang="fr-FR" sz="1800">
                <a:solidFill>
                  <a:srgbClr val="1F4352"/>
                </a:solidFill>
                <a:latin typeface="Montserrat"/>
                <a:ea typeface="Montserrat"/>
                <a:cs typeface="Montserrat"/>
                <a:sym typeface="Montserrat"/>
              </a:rPr>
              <a:t>Nécessite de grande quantité de données</a:t>
            </a:r>
            <a:endParaRPr b="0" i="0" sz="1800" u="none" cap="none" strike="noStrike">
              <a:solidFill>
                <a:srgbClr val="000000"/>
              </a:solidFill>
              <a:latin typeface="Arial"/>
              <a:ea typeface="Arial"/>
              <a:cs typeface="Arial"/>
              <a:sym typeface="Arial"/>
            </a:endParaRPr>
          </a:p>
          <a:p>
            <a:pPr indent="-342720" lvl="0" marL="457200" marR="0" rtl="0" algn="l">
              <a:lnSpc>
                <a:spcPct val="100000"/>
              </a:lnSpc>
              <a:spcBef>
                <a:spcPts val="0"/>
              </a:spcBef>
              <a:spcAft>
                <a:spcPts val="0"/>
              </a:spcAft>
              <a:buClr>
                <a:srgbClr val="1F4352"/>
              </a:buClr>
              <a:buSzPts val="1800"/>
              <a:buFont typeface="Montserrat"/>
              <a:buChar char="❖"/>
            </a:pPr>
            <a:r>
              <a:rPr lang="fr-FR" sz="1800">
                <a:solidFill>
                  <a:srgbClr val="1F4352"/>
                </a:solidFill>
                <a:latin typeface="Montserrat"/>
                <a:ea typeface="Montserrat"/>
                <a:cs typeface="Montserrat"/>
                <a:sym typeface="Montserrat"/>
              </a:rPr>
              <a:t>Nécessite du temps et de la puissance de calcul</a:t>
            </a:r>
            <a:endParaRPr b="0" i="0" sz="1800" u="none" cap="none" strike="noStrike">
              <a:solidFill>
                <a:srgbClr val="000000"/>
              </a:solidFill>
              <a:latin typeface="Arial"/>
              <a:ea typeface="Arial"/>
              <a:cs typeface="Arial"/>
              <a:sym typeface="Arial"/>
            </a:endParaRPr>
          </a:p>
          <a:p>
            <a:pPr indent="-342720" lvl="0" marL="457200" marR="0" rtl="0" algn="l">
              <a:lnSpc>
                <a:spcPct val="100000"/>
              </a:lnSpc>
              <a:spcBef>
                <a:spcPts val="0"/>
              </a:spcBef>
              <a:spcAft>
                <a:spcPts val="0"/>
              </a:spcAft>
              <a:buClr>
                <a:srgbClr val="1F4352"/>
              </a:buClr>
              <a:buSzPts val="1800"/>
              <a:buFont typeface="Montserrat"/>
              <a:buChar char="❖"/>
            </a:pPr>
            <a:r>
              <a:rPr b="0" i="0" lang="fr-FR" sz="1800" u="none" cap="none" strike="noStrike">
                <a:solidFill>
                  <a:srgbClr val="1F4352"/>
                </a:solidFill>
                <a:latin typeface="Montserrat"/>
                <a:ea typeface="Montserrat"/>
                <a:cs typeface="Montserrat"/>
                <a:sym typeface="Montserrat"/>
              </a:rPr>
              <a:t>Diffic</a:t>
            </a:r>
            <a:r>
              <a:rPr lang="fr-FR" sz="1800">
                <a:solidFill>
                  <a:srgbClr val="1F4352"/>
                </a:solidFill>
                <a:latin typeface="Montserrat"/>
                <a:ea typeface="Montserrat"/>
                <a:cs typeface="Montserrat"/>
                <a:sym typeface="Montserrat"/>
              </a:rPr>
              <a:t>ile à</a:t>
            </a:r>
            <a:r>
              <a:rPr b="0" i="0" lang="fr-FR" sz="1800" u="none" cap="none" strike="noStrike">
                <a:solidFill>
                  <a:srgbClr val="1F4352"/>
                </a:solidFill>
                <a:latin typeface="Montserrat"/>
                <a:ea typeface="Montserrat"/>
                <a:cs typeface="Montserrat"/>
                <a:sym typeface="Montserrat"/>
              </a:rPr>
              <a:t> interpr</a:t>
            </a:r>
            <a:r>
              <a:rPr lang="fr-FR" sz="1800">
                <a:solidFill>
                  <a:srgbClr val="1F4352"/>
                </a:solidFill>
                <a:latin typeface="Montserrat"/>
                <a:ea typeface="Montserrat"/>
                <a:cs typeface="Montserrat"/>
                <a:sym typeface="Montserrat"/>
              </a:rPr>
              <a:t>é</a:t>
            </a:r>
            <a:r>
              <a:rPr b="0" i="0" lang="fr-FR" sz="1800" u="none" cap="none" strike="noStrike">
                <a:solidFill>
                  <a:srgbClr val="1F4352"/>
                </a:solidFill>
                <a:latin typeface="Montserrat"/>
                <a:ea typeface="Montserrat"/>
                <a:cs typeface="Montserrat"/>
                <a:sym typeface="Montserrat"/>
              </a:rPr>
              <a:t>ter (</a:t>
            </a:r>
            <a:r>
              <a:rPr lang="fr-FR" sz="1800">
                <a:solidFill>
                  <a:srgbClr val="1F4352"/>
                </a:solidFill>
                <a:latin typeface="Montserrat"/>
                <a:ea typeface="Montserrat"/>
                <a:cs typeface="Montserrat"/>
                <a:sym typeface="Montserrat"/>
              </a:rPr>
              <a:t>boîte noire</a:t>
            </a:r>
            <a:r>
              <a:rPr b="0" i="0" lang="fr-FR" sz="1800" u="none" cap="none" strike="noStrike">
                <a:solidFill>
                  <a:srgbClr val="1F4352"/>
                </a:solidFill>
                <a:latin typeface="Montserrat"/>
                <a:ea typeface="Montserrat"/>
                <a:cs typeface="Montserrat"/>
                <a:sym typeface="Montserrat"/>
              </a:rPr>
              <a:t>)</a:t>
            </a:r>
            <a:endParaRPr b="0" i="0" sz="1800" u="none" cap="none" strike="noStrike">
              <a:solidFill>
                <a:srgbClr val="000000"/>
              </a:solidFill>
              <a:latin typeface="Arial"/>
              <a:ea typeface="Arial"/>
              <a:cs typeface="Arial"/>
              <a:sym typeface="Arial"/>
            </a:endParaRPr>
          </a:p>
        </p:txBody>
      </p:sp>
      <p:pic>
        <p:nvPicPr>
          <p:cNvPr id="342" name="Google Shape;342;p49"/>
          <p:cNvPicPr preferRelativeResize="0"/>
          <p:nvPr/>
        </p:nvPicPr>
        <p:blipFill rotWithShape="1">
          <a:blip r:embed="rId4">
            <a:alphaModFix/>
          </a:blip>
          <a:srcRect b="13255" l="0" r="0" t="14012"/>
          <a:stretch/>
        </p:blipFill>
        <p:spPr>
          <a:xfrm>
            <a:off x="5472000" y="1440000"/>
            <a:ext cx="3600000" cy="1867680"/>
          </a:xfrm>
          <a:prstGeom prst="rect">
            <a:avLst/>
          </a:prstGeom>
          <a:noFill/>
          <a:ln>
            <a:noFill/>
          </a:ln>
        </p:spPr>
      </p:pic>
      <p:sp>
        <p:nvSpPr>
          <p:cNvPr id="343" name="Google Shape;343;p49"/>
          <p:cNvSpPr txBox="1"/>
          <p:nvPr/>
        </p:nvSpPr>
        <p:spPr>
          <a:xfrm>
            <a:off x="1920725" y="4570975"/>
            <a:ext cx="5319000" cy="6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0"/>
          <p:cNvSpPr txBox="1"/>
          <p:nvPr/>
        </p:nvSpPr>
        <p:spPr>
          <a:xfrm>
            <a:off x="443520" y="282600"/>
            <a:ext cx="7692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Pour Aller Plus Loin</a:t>
            </a:r>
            <a:endParaRPr b="0" sz="1400" strike="noStrike">
              <a:solidFill>
                <a:srgbClr val="000000"/>
              </a:solidFill>
              <a:latin typeface="Arial"/>
              <a:ea typeface="Arial"/>
              <a:cs typeface="Arial"/>
              <a:sym typeface="Arial"/>
            </a:endParaRPr>
          </a:p>
        </p:txBody>
      </p:sp>
      <p:sp>
        <p:nvSpPr>
          <p:cNvPr id="349" name="Google Shape;349;p50"/>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50"/>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351" name="Google Shape;351;p50"/>
          <p:cNvSpPr/>
          <p:nvPr/>
        </p:nvSpPr>
        <p:spPr>
          <a:xfrm rot="-356402">
            <a:off x="559439" y="1592262"/>
            <a:ext cx="260901" cy="46449"/>
          </a:xfrm>
          <a:prstGeom prst="roundRect">
            <a:avLst>
              <a:gd fmla="val 50000" name="adj"/>
            </a:avLst>
          </a:prstGeom>
          <a:solidFill>
            <a:srgbClr val="00D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0"/>
          <p:cNvSpPr txBox="1"/>
          <p:nvPr/>
        </p:nvSpPr>
        <p:spPr>
          <a:xfrm>
            <a:off x="1020960" y="1119600"/>
            <a:ext cx="79791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sz="2000">
                <a:solidFill>
                  <a:srgbClr val="1F4352"/>
                </a:solidFill>
                <a:latin typeface="Montserrat"/>
                <a:ea typeface="Montserrat"/>
                <a:cs typeface="Montserrat"/>
                <a:sym typeface="Montserrat"/>
              </a:rPr>
              <a:t>CS231n: Convolutional Neural Networks for Visual Recognition, Stanford University</a:t>
            </a:r>
            <a:br>
              <a:rPr b="1" lang="fr-FR" sz="2000">
                <a:solidFill>
                  <a:srgbClr val="1F4352"/>
                </a:solidFill>
                <a:latin typeface="Montserrat"/>
                <a:ea typeface="Montserrat"/>
                <a:cs typeface="Montserrat"/>
                <a:sym typeface="Montserrat"/>
              </a:rPr>
            </a:br>
            <a:r>
              <a:rPr b="1" lang="fr-FR">
                <a:solidFill>
                  <a:srgbClr val="1F4352"/>
                </a:solidFill>
                <a:latin typeface="Montserrat"/>
                <a:ea typeface="Montserrat"/>
                <a:cs typeface="Montserrat"/>
                <a:sym typeface="Montserrat"/>
              </a:rPr>
              <a:t>https://cs231n.github.io/</a:t>
            </a:r>
            <a:endParaRPr b="1">
              <a:solidFill>
                <a:srgbClr val="1F4352"/>
              </a:solidFill>
              <a:latin typeface="Montserrat"/>
              <a:ea typeface="Montserrat"/>
              <a:cs typeface="Montserrat"/>
              <a:sym typeface="Montserrat"/>
            </a:endParaRPr>
          </a:p>
        </p:txBody>
      </p:sp>
      <p:sp>
        <p:nvSpPr>
          <p:cNvPr id="353" name="Google Shape;353;p50"/>
          <p:cNvSpPr txBox="1"/>
          <p:nvPr/>
        </p:nvSpPr>
        <p:spPr>
          <a:xfrm>
            <a:off x="1020960" y="2172000"/>
            <a:ext cx="7979100" cy="8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000">
                <a:solidFill>
                  <a:srgbClr val="1F4352"/>
                </a:solidFill>
                <a:latin typeface="Montserrat"/>
                <a:ea typeface="Montserrat"/>
                <a:cs typeface="Montserrat"/>
                <a:sym typeface="Montserrat"/>
              </a:rPr>
              <a:t>Imperial College Machine Learning - Neural Networks</a:t>
            </a:r>
            <a:endParaRPr b="1" sz="2000">
              <a:solidFill>
                <a:srgbClr val="1F4352"/>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fr-FR">
                <a:solidFill>
                  <a:srgbClr val="1F4352"/>
                </a:solidFill>
                <a:latin typeface="Montserrat"/>
                <a:ea typeface="Montserrat"/>
                <a:cs typeface="Montserrat"/>
                <a:sym typeface="Montserrat"/>
              </a:rPr>
              <a:t>https://www.doc.ic.ac.uk/~nuric/teaching/imperial-college-machine-learning-neural-networks.html</a:t>
            </a:r>
            <a:endParaRPr b="1">
              <a:solidFill>
                <a:srgbClr val="1F4352"/>
              </a:solidFill>
              <a:latin typeface="Montserrat"/>
              <a:ea typeface="Montserrat"/>
              <a:cs typeface="Montserrat"/>
              <a:sym typeface="Montserrat"/>
            </a:endParaRPr>
          </a:p>
        </p:txBody>
      </p:sp>
      <p:sp>
        <p:nvSpPr>
          <p:cNvPr id="354" name="Google Shape;354;p50"/>
          <p:cNvSpPr/>
          <p:nvPr/>
        </p:nvSpPr>
        <p:spPr>
          <a:xfrm rot="-356402">
            <a:off x="559439" y="2644662"/>
            <a:ext cx="260901" cy="46449"/>
          </a:xfrm>
          <a:prstGeom prst="roundRect">
            <a:avLst>
              <a:gd fmla="val 50000" name="adj"/>
            </a:avLst>
          </a:prstGeom>
          <a:solidFill>
            <a:srgbClr val="00D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0"/>
          <p:cNvSpPr/>
          <p:nvPr/>
        </p:nvSpPr>
        <p:spPr>
          <a:xfrm rot="-356402">
            <a:off x="559439" y="3716262"/>
            <a:ext cx="260901" cy="46449"/>
          </a:xfrm>
          <a:prstGeom prst="roundRect">
            <a:avLst>
              <a:gd fmla="val 50000" name="adj"/>
            </a:avLst>
          </a:prstGeom>
          <a:solidFill>
            <a:srgbClr val="00D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0"/>
          <p:cNvSpPr txBox="1"/>
          <p:nvPr/>
        </p:nvSpPr>
        <p:spPr>
          <a:xfrm>
            <a:off x="1020960" y="3279600"/>
            <a:ext cx="79791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fr-FR" sz="2000">
                <a:solidFill>
                  <a:srgbClr val="1F4352"/>
                </a:solidFill>
                <a:latin typeface="Montserrat"/>
                <a:ea typeface="Montserrat"/>
                <a:cs typeface="Montserrat"/>
                <a:sym typeface="Montserrat"/>
              </a:rPr>
              <a:t>Deep Learning,</a:t>
            </a:r>
            <a:endParaRPr b="1" sz="2000">
              <a:solidFill>
                <a:srgbClr val="1F435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b="1" lang="fr-FR" sz="2000">
                <a:solidFill>
                  <a:srgbClr val="1F4352"/>
                </a:solidFill>
                <a:latin typeface="Montserrat"/>
                <a:ea typeface="Montserrat"/>
                <a:cs typeface="Montserrat"/>
                <a:sym typeface="Montserrat"/>
              </a:rPr>
              <a:t>I. Goodfellow, Y. Bengio, A. Courville</a:t>
            </a:r>
            <a:br>
              <a:rPr b="1" lang="fr-FR" sz="2000">
                <a:solidFill>
                  <a:srgbClr val="1F4352"/>
                </a:solidFill>
                <a:latin typeface="Montserrat"/>
                <a:ea typeface="Montserrat"/>
                <a:cs typeface="Montserrat"/>
                <a:sym typeface="Montserrat"/>
              </a:rPr>
            </a:br>
            <a:r>
              <a:rPr b="1" lang="fr-FR" sz="2000">
                <a:solidFill>
                  <a:srgbClr val="1F4352"/>
                </a:solidFill>
                <a:latin typeface="Montserrat"/>
                <a:ea typeface="Montserrat"/>
                <a:cs typeface="Montserrat"/>
                <a:sym typeface="Montserrat"/>
              </a:rPr>
              <a:t>MIT Press (2016)</a:t>
            </a:r>
            <a:endParaRPr b="1" sz="2000">
              <a:solidFill>
                <a:srgbClr val="1F4352"/>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9"/>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29"/>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135" name="Google Shape;135;p29"/>
          <p:cNvSpPr txBox="1"/>
          <p:nvPr/>
        </p:nvSpPr>
        <p:spPr>
          <a:xfrm>
            <a:off x="443520" y="282600"/>
            <a:ext cx="67020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Introduction</a:t>
            </a:r>
            <a:endParaRPr b="0" i="0" sz="1400" u="none" cap="none" strike="noStrike">
              <a:solidFill>
                <a:srgbClr val="000000"/>
              </a:solidFill>
              <a:latin typeface="Arial"/>
              <a:ea typeface="Arial"/>
              <a:cs typeface="Arial"/>
              <a:sym typeface="Arial"/>
            </a:endParaRPr>
          </a:p>
        </p:txBody>
      </p:sp>
      <p:pic>
        <p:nvPicPr>
          <p:cNvPr id="136" name="Google Shape;136;p29"/>
          <p:cNvPicPr preferRelativeResize="0"/>
          <p:nvPr/>
        </p:nvPicPr>
        <p:blipFill>
          <a:blip r:embed="rId4">
            <a:alphaModFix/>
          </a:blip>
          <a:stretch>
            <a:fillRect/>
          </a:stretch>
        </p:blipFill>
        <p:spPr>
          <a:xfrm>
            <a:off x="443525" y="889875"/>
            <a:ext cx="7597549" cy="3569024"/>
          </a:xfrm>
          <a:prstGeom prst="rect">
            <a:avLst/>
          </a:prstGeom>
          <a:noFill/>
          <a:ln>
            <a:noFill/>
          </a:ln>
        </p:spPr>
      </p:pic>
      <p:sp>
        <p:nvSpPr>
          <p:cNvPr id="137" name="Google Shape;137;p29"/>
          <p:cNvSpPr/>
          <p:nvPr/>
        </p:nvSpPr>
        <p:spPr>
          <a:xfrm>
            <a:off x="604451" y="4524125"/>
            <a:ext cx="5613600" cy="26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fr-FR" sz="1050" u="none" cap="none" strike="noStrike">
                <a:solidFill>
                  <a:srgbClr val="000000"/>
                </a:solidFill>
                <a:latin typeface="Arial"/>
                <a:ea typeface="Arial"/>
                <a:cs typeface="Arial"/>
                <a:sym typeface="Arial"/>
              </a:rPr>
              <a:t>Source:</a:t>
            </a:r>
            <a:r>
              <a:rPr i="1" lang="fr-FR" sz="1050"/>
              <a:t> </a:t>
            </a:r>
            <a:r>
              <a:rPr lang="fr-FR" sz="1050" u="sng">
                <a:solidFill>
                  <a:schemeClr val="hlink"/>
                </a:solidFill>
                <a:hlinkClick r:id="rId5"/>
              </a:rPr>
              <a:t>http://beamlab.org/deeplearning/2017/02/23/deep_learning_101_part1.html</a:t>
            </a:r>
            <a:endParaRPr i="1" sz="1050"/>
          </a:p>
          <a:p>
            <a:pPr indent="0" lvl="0" marL="0" marR="0" rtl="0" algn="l">
              <a:lnSpc>
                <a:spcPct val="100000"/>
              </a:lnSpc>
              <a:spcBef>
                <a:spcPts val="0"/>
              </a:spcBef>
              <a:spcAft>
                <a:spcPts val="0"/>
              </a:spcAft>
              <a:buNone/>
            </a:pPr>
            <a:r>
              <a:t/>
            </a:r>
            <a:endParaRPr i="1" sz="105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0"/>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30"/>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144" name="Google Shape;144;p30"/>
          <p:cNvSpPr txBox="1"/>
          <p:nvPr/>
        </p:nvSpPr>
        <p:spPr>
          <a:xfrm>
            <a:off x="443520" y="282600"/>
            <a:ext cx="67020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Le</a:t>
            </a:r>
            <a:r>
              <a:rPr b="1" i="0" lang="fr-FR" sz="2500" u="none" cap="none" strike="noStrike">
                <a:solidFill>
                  <a:srgbClr val="1F4352"/>
                </a:solidFill>
                <a:latin typeface="Montserrat"/>
                <a:ea typeface="Montserrat"/>
                <a:cs typeface="Montserrat"/>
                <a:sym typeface="Montserrat"/>
              </a:rPr>
              <a:t> Perceptron</a:t>
            </a:r>
            <a:endParaRPr b="0" i="0" sz="1400" u="none" cap="none" strike="noStrike">
              <a:solidFill>
                <a:srgbClr val="000000"/>
              </a:solidFill>
              <a:latin typeface="Arial"/>
              <a:ea typeface="Arial"/>
              <a:cs typeface="Arial"/>
              <a:sym typeface="Arial"/>
            </a:endParaRPr>
          </a:p>
        </p:txBody>
      </p:sp>
      <p:sp>
        <p:nvSpPr>
          <p:cNvPr id="145" name="Google Shape;145;p30"/>
          <p:cNvSpPr/>
          <p:nvPr/>
        </p:nvSpPr>
        <p:spPr>
          <a:xfrm>
            <a:off x="604452" y="4524125"/>
            <a:ext cx="6247500" cy="26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fr-FR" sz="1050" u="none" cap="none" strike="noStrike">
                <a:solidFill>
                  <a:srgbClr val="000000"/>
                </a:solidFill>
                <a:latin typeface="Arial"/>
                <a:ea typeface="Arial"/>
                <a:cs typeface="Arial"/>
                <a:sym typeface="Arial"/>
              </a:rPr>
              <a:t>Source: </a:t>
            </a:r>
            <a:r>
              <a:rPr i="1" lang="fr-FR" sz="1050"/>
              <a:t>Wikimedia Commons and Imperial College Machine Learning, Neural Networks</a:t>
            </a:r>
            <a:endParaRPr b="0" i="0" sz="1800" u="none" cap="none" strike="noStrike">
              <a:solidFill>
                <a:srgbClr val="000000"/>
              </a:solidFill>
              <a:latin typeface="Arial"/>
              <a:ea typeface="Arial"/>
              <a:cs typeface="Arial"/>
              <a:sym typeface="Arial"/>
            </a:endParaRPr>
          </a:p>
        </p:txBody>
      </p:sp>
      <p:pic>
        <p:nvPicPr>
          <p:cNvPr id="146" name="Google Shape;146;p30"/>
          <p:cNvPicPr preferRelativeResize="0"/>
          <p:nvPr/>
        </p:nvPicPr>
        <p:blipFill>
          <a:blip r:embed="rId4">
            <a:alphaModFix/>
          </a:blip>
          <a:stretch>
            <a:fillRect/>
          </a:stretch>
        </p:blipFill>
        <p:spPr>
          <a:xfrm>
            <a:off x="259200" y="1347213"/>
            <a:ext cx="4702401" cy="2645101"/>
          </a:xfrm>
          <a:prstGeom prst="rect">
            <a:avLst/>
          </a:prstGeom>
          <a:noFill/>
          <a:ln>
            <a:noFill/>
          </a:ln>
        </p:spPr>
      </p:pic>
      <p:pic>
        <p:nvPicPr>
          <p:cNvPr id="147" name="Google Shape;147;p30"/>
          <p:cNvPicPr preferRelativeResize="0"/>
          <p:nvPr/>
        </p:nvPicPr>
        <p:blipFill>
          <a:blip r:embed="rId5">
            <a:alphaModFix/>
          </a:blip>
          <a:stretch>
            <a:fillRect/>
          </a:stretch>
        </p:blipFill>
        <p:spPr>
          <a:xfrm>
            <a:off x="5114001" y="1425000"/>
            <a:ext cx="3877601" cy="23634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1"/>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31"/>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154" name="Google Shape;154;p31"/>
          <p:cNvSpPr txBox="1"/>
          <p:nvPr/>
        </p:nvSpPr>
        <p:spPr>
          <a:xfrm>
            <a:off x="443520" y="282600"/>
            <a:ext cx="67020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Les Neurones Artificiels</a:t>
            </a:r>
            <a:endParaRPr b="0" i="0" sz="1400" u="none" cap="none" strike="noStrike">
              <a:solidFill>
                <a:srgbClr val="000000"/>
              </a:solidFill>
              <a:latin typeface="Arial"/>
              <a:ea typeface="Arial"/>
              <a:cs typeface="Arial"/>
              <a:sym typeface="Arial"/>
            </a:endParaRPr>
          </a:p>
        </p:txBody>
      </p:sp>
      <p:pic>
        <p:nvPicPr>
          <p:cNvPr id="155" name="Google Shape;155;p31"/>
          <p:cNvPicPr preferRelativeResize="0"/>
          <p:nvPr/>
        </p:nvPicPr>
        <p:blipFill rotWithShape="1">
          <a:blip r:embed="rId4">
            <a:alphaModFix/>
          </a:blip>
          <a:srcRect b="0" l="0" r="0" t="0"/>
          <a:stretch/>
        </p:blipFill>
        <p:spPr>
          <a:xfrm>
            <a:off x="604450" y="2573050"/>
            <a:ext cx="3197376" cy="1824075"/>
          </a:xfrm>
          <a:prstGeom prst="rect">
            <a:avLst/>
          </a:prstGeom>
          <a:noFill/>
          <a:ln>
            <a:noFill/>
          </a:ln>
        </p:spPr>
      </p:pic>
      <p:sp>
        <p:nvSpPr>
          <p:cNvPr id="156" name="Google Shape;156;p31"/>
          <p:cNvSpPr/>
          <p:nvPr/>
        </p:nvSpPr>
        <p:spPr>
          <a:xfrm>
            <a:off x="604440" y="4524120"/>
            <a:ext cx="5280900" cy="26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fr-FR" sz="1050" u="none" cap="none" strike="noStrike">
                <a:solidFill>
                  <a:srgbClr val="000000"/>
                </a:solidFill>
                <a:latin typeface="Arial"/>
                <a:ea typeface="Arial"/>
                <a:cs typeface="Arial"/>
                <a:sym typeface="Arial"/>
              </a:rPr>
              <a:t>Source: Karpathy, CS231n Convolutional Neural Networks for Visual Recognition</a:t>
            </a:r>
            <a:endParaRPr b="0" i="0" sz="1800" u="none" cap="none" strike="noStrike">
              <a:solidFill>
                <a:srgbClr val="000000"/>
              </a:solidFill>
              <a:latin typeface="Arial"/>
              <a:ea typeface="Arial"/>
              <a:cs typeface="Arial"/>
              <a:sym typeface="Arial"/>
            </a:endParaRPr>
          </a:p>
        </p:txBody>
      </p:sp>
      <p:pic>
        <p:nvPicPr>
          <p:cNvPr id="157" name="Google Shape;157;p31"/>
          <p:cNvPicPr preferRelativeResize="0"/>
          <p:nvPr/>
        </p:nvPicPr>
        <p:blipFill>
          <a:blip r:embed="rId5">
            <a:alphaModFix/>
          </a:blip>
          <a:stretch>
            <a:fillRect/>
          </a:stretch>
        </p:blipFill>
        <p:spPr>
          <a:xfrm>
            <a:off x="4009700" y="967800"/>
            <a:ext cx="4905700" cy="2096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2"/>
          <p:cNvSpPr/>
          <p:nvPr/>
        </p:nvSpPr>
        <p:spPr>
          <a:xfrm>
            <a:off x="0" y="4764600"/>
            <a:ext cx="9144000" cy="37296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32"/>
          <p:cNvPicPr preferRelativeResize="0"/>
          <p:nvPr/>
        </p:nvPicPr>
        <p:blipFill rotWithShape="1">
          <a:blip r:embed="rId3">
            <a:alphaModFix/>
          </a:blip>
          <a:srcRect b="0" l="0" r="0" t="0"/>
          <a:stretch/>
        </p:blipFill>
        <p:spPr>
          <a:xfrm>
            <a:off x="443520" y="4845960"/>
            <a:ext cx="576720" cy="209520"/>
          </a:xfrm>
          <a:prstGeom prst="rect">
            <a:avLst/>
          </a:prstGeom>
          <a:noFill/>
          <a:ln>
            <a:noFill/>
          </a:ln>
        </p:spPr>
      </p:pic>
      <p:sp>
        <p:nvSpPr>
          <p:cNvPr id="164" name="Google Shape;164;p32"/>
          <p:cNvSpPr txBox="1"/>
          <p:nvPr/>
        </p:nvSpPr>
        <p:spPr>
          <a:xfrm>
            <a:off x="443520" y="282600"/>
            <a:ext cx="670212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Les Réseaux de Neurones Artificiels</a:t>
            </a:r>
            <a:endParaRPr b="0" i="0" sz="1400" u="none" cap="none" strike="noStrike">
              <a:solidFill>
                <a:srgbClr val="000000"/>
              </a:solidFill>
              <a:latin typeface="Arial"/>
              <a:ea typeface="Arial"/>
              <a:cs typeface="Arial"/>
              <a:sym typeface="Arial"/>
            </a:endParaRPr>
          </a:p>
        </p:txBody>
      </p:sp>
      <p:pic>
        <p:nvPicPr>
          <p:cNvPr id="165" name="Google Shape;165;p32"/>
          <p:cNvPicPr preferRelativeResize="0"/>
          <p:nvPr/>
        </p:nvPicPr>
        <p:blipFill rotWithShape="1">
          <a:blip r:embed="rId4">
            <a:alphaModFix/>
          </a:blip>
          <a:srcRect b="0" l="0" r="0" t="0"/>
          <a:stretch/>
        </p:blipFill>
        <p:spPr>
          <a:xfrm>
            <a:off x="604450" y="1850650"/>
            <a:ext cx="5123351" cy="2512725"/>
          </a:xfrm>
          <a:prstGeom prst="rect">
            <a:avLst/>
          </a:prstGeom>
          <a:noFill/>
          <a:ln>
            <a:noFill/>
          </a:ln>
        </p:spPr>
      </p:pic>
      <p:sp>
        <p:nvSpPr>
          <p:cNvPr id="166" name="Google Shape;166;p32"/>
          <p:cNvSpPr/>
          <p:nvPr/>
        </p:nvSpPr>
        <p:spPr>
          <a:xfrm>
            <a:off x="604440" y="4524120"/>
            <a:ext cx="5280840" cy="2613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fr-FR" sz="1050" u="none" cap="none" strike="noStrike">
                <a:solidFill>
                  <a:srgbClr val="000000"/>
                </a:solidFill>
                <a:latin typeface="Arial"/>
                <a:ea typeface="Arial"/>
                <a:cs typeface="Arial"/>
                <a:sym typeface="Arial"/>
              </a:rPr>
              <a:t>Source: Karpathy, CS231n Convolutional Neural Networks for Visual Recognition</a:t>
            </a:r>
            <a:endParaRPr b="0" i="0" sz="1800" u="none" cap="none" strike="noStrike">
              <a:solidFill>
                <a:srgbClr val="000000"/>
              </a:solidFill>
              <a:latin typeface="Arial"/>
              <a:ea typeface="Arial"/>
              <a:cs typeface="Arial"/>
              <a:sym typeface="Arial"/>
            </a:endParaRPr>
          </a:p>
        </p:txBody>
      </p:sp>
      <p:pic>
        <p:nvPicPr>
          <p:cNvPr id="167" name="Google Shape;167;p32"/>
          <p:cNvPicPr preferRelativeResize="0"/>
          <p:nvPr/>
        </p:nvPicPr>
        <p:blipFill>
          <a:blip r:embed="rId5">
            <a:alphaModFix/>
          </a:blip>
          <a:stretch>
            <a:fillRect/>
          </a:stretch>
        </p:blipFill>
        <p:spPr>
          <a:xfrm>
            <a:off x="6056400" y="967800"/>
            <a:ext cx="2857500" cy="2038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33"/>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174" name="Google Shape;174;p33"/>
          <p:cNvSpPr txBox="1"/>
          <p:nvPr/>
        </p:nvSpPr>
        <p:spPr>
          <a:xfrm>
            <a:off x="443520" y="282600"/>
            <a:ext cx="67020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Les Réseaux de Neurones Artificiels</a:t>
            </a:r>
            <a:endParaRPr b="0" i="0" sz="1400" u="none" cap="none" strike="noStrike">
              <a:solidFill>
                <a:srgbClr val="000000"/>
              </a:solidFill>
              <a:latin typeface="Arial"/>
              <a:ea typeface="Arial"/>
              <a:cs typeface="Arial"/>
              <a:sym typeface="Arial"/>
            </a:endParaRPr>
          </a:p>
        </p:txBody>
      </p:sp>
      <p:sp>
        <p:nvSpPr>
          <p:cNvPr id="175" name="Google Shape;175;p33"/>
          <p:cNvSpPr/>
          <p:nvPr/>
        </p:nvSpPr>
        <p:spPr>
          <a:xfrm>
            <a:off x="604456" y="4524125"/>
            <a:ext cx="8303100" cy="26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fr-FR" sz="1050" u="none" cap="none" strike="noStrike">
                <a:solidFill>
                  <a:srgbClr val="000000"/>
                </a:solidFill>
                <a:latin typeface="Arial"/>
                <a:ea typeface="Arial"/>
                <a:cs typeface="Arial"/>
                <a:sym typeface="Arial"/>
              </a:rPr>
              <a:t>Source: </a:t>
            </a:r>
            <a:r>
              <a:rPr i="1" lang="fr-FR" sz="1050"/>
              <a:t>https://cdn.edureka.co/blog/wp-content/uploads/2017/05/Deep-Neural-Network-What-is-Deep-Learning-Edureka.png</a:t>
            </a:r>
            <a:endParaRPr b="0" i="0" sz="1800" u="none" cap="none" strike="noStrike">
              <a:solidFill>
                <a:srgbClr val="000000"/>
              </a:solidFill>
              <a:latin typeface="Arial"/>
              <a:ea typeface="Arial"/>
              <a:cs typeface="Arial"/>
              <a:sym typeface="Arial"/>
            </a:endParaRPr>
          </a:p>
        </p:txBody>
      </p:sp>
      <p:pic>
        <p:nvPicPr>
          <p:cNvPr id="176" name="Google Shape;176;p33"/>
          <p:cNvPicPr preferRelativeResize="0"/>
          <p:nvPr/>
        </p:nvPicPr>
        <p:blipFill>
          <a:blip r:embed="rId4">
            <a:alphaModFix/>
          </a:blip>
          <a:stretch>
            <a:fillRect/>
          </a:stretch>
        </p:blipFill>
        <p:spPr>
          <a:xfrm>
            <a:off x="1250850" y="1044000"/>
            <a:ext cx="6642307" cy="34039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4"/>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34"/>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183" name="Google Shape;183;p34"/>
          <p:cNvSpPr txBox="1"/>
          <p:nvPr/>
        </p:nvSpPr>
        <p:spPr>
          <a:xfrm>
            <a:off x="443520" y="282600"/>
            <a:ext cx="7764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Exemple</a:t>
            </a:r>
            <a:endParaRPr b="0" i="0" sz="1400" u="none" cap="none" strike="noStrike">
              <a:solidFill>
                <a:srgbClr val="000000"/>
              </a:solidFill>
              <a:latin typeface="Arial"/>
              <a:ea typeface="Arial"/>
              <a:cs typeface="Arial"/>
              <a:sym typeface="Arial"/>
            </a:endParaRPr>
          </a:p>
        </p:txBody>
      </p:sp>
      <p:pic>
        <p:nvPicPr>
          <p:cNvPr id="184" name="Google Shape;184;p34"/>
          <p:cNvPicPr preferRelativeResize="0"/>
          <p:nvPr/>
        </p:nvPicPr>
        <p:blipFill>
          <a:blip r:embed="rId4">
            <a:alphaModFix/>
          </a:blip>
          <a:stretch>
            <a:fillRect/>
          </a:stretch>
        </p:blipFill>
        <p:spPr>
          <a:xfrm>
            <a:off x="1954425" y="878800"/>
            <a:ext cx="4659424" cy="3552800"/>
          </a:xfrm>
          <a:prstGeom prst="rect">
            <a:avLst/>
          </a:prstGeom>
          <a:noFill/>
          <a:ln>
            <a:noFill/>
          </a:ln>
        </p:spPr>
      </p:pic>
      <p:sp>
        <p:nvSpPr>
          <p:cNvPr id="185" name="Google Shape;185;p34"/>
          <p:cNvSpPr/>
          <p:nvPr/>
        </p:nvSpPr>
        <p:spPr>
          <a:xfrm>
            <a:off x="604440" y="4524120"/>
            <a:ext cx="5280900" cy="26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fr-FR" sz="1050" u="none" cap="none" strike="noStrike">
                <a:solidFill>
                  <a:srgbClr val="000000"/>
                </a:solidFill>
                <a:latin typeface="Arial"/>
                <a:ea typeface="Arial"/>
                <a:cs typeface="Arial"/>
                <a:sym typeface="Arial"/>
              </a:rPr>
              <a:t>Source: </a:t>
            </a:r>
            <a:r>
              <a:rPr i="1" lang="fr-FR" sz="1050"/>
              <a:t>Tensorflow Playground</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5"/>
          <p:cNvSpPr/>
          <p:nvPr/>
        </p:nvSpPr>
        <p:spPr>
          <a:xfrm>
            <a:off x="0" y="4764600"/>
            <a:ext cx="9144000" cy="372900"/>
          </a:xfrm>
          <a:prstGeom prst="rect">
            <a:avLst/>
          </a:prstGeom>
          <a:solidFill>
            <a:srgbClr val="1F4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35"/>
          <p:cNvPicPr preferRelativeResize="0"/>
          <p:nvPr/>
        </p:nvPicPr>
        <p:blipFill rotWithShape="1">
          <a:blip r:embed="rId3">
            <a:alphaModFix/>
          </a:blip>
          <a:srcRect b="0" l="0" r="0" t="0"/>
          <a:stretch/>
        </p:blipFill>
        <p:spPr>
          <a:xfrm>
            <a:off x="443520" y="4845960"/>
            <a:ext cx="576722" cy="209520"/>
          </a:xfrm>
          <a:prstGeom prst="rect">
            <a:avLst/>
          </a:prstGeom>
          <a:noFill/>
          <a:ln>
            <a:noFill/>
          </a:ln>
        </p:spPr>
      </p:pic>
      <p:sp>
        <p:nvSpPr>
          <p:cNvPr id="192" name="Google Shape;192;p35"/>
          <p:cNvSpPr txBox="1"/>
          <p:nvPr/>
        </p:nvSpPr>
        <p:spPr>
          <a:xfrm>
            <a:off x="443520" y="282600"/>
            <a:ext cx="7764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FR" sz="2500">
                <a:solidFill>
                  <a:srgbClr val="1F4352"/>
                </a:solidFill>
                <a:latin typeface="Montserrat"/>
                <a:ea typeface="Montserrat"/>
                <a:cs typeface="Montserrat"/>
                <a:sym typeface="Montserrat"/>
              </a:rPr>
              <a:t>La Descente de Gradient</a:t>
            </a:r>
            <a:endParaRPr b="0" i="0" sz="1400" u="none" cap="none" strike="noStrike">
              <a:solidFill>
                <a:srgbClr val="000000"/>
              </a:solidFill>
              <a:latin typeface="Arial"/>
              <a:ea typeface="Arial"/>
              <a:cs typeface="Arial"/>
              <a:sym typeface="Arial"/>
            </a:endParaRPr>
          </a:p>
        </p:txBody>
      </p:sp>
      <p:pic>
        <p:nvPicPr>
          <p:cNvPr id="193" name="Google Shape;193;p35"/>
          <p:cNvPicPr preferRelativeResize="0"/>
          <p:nvPr/>
        </p:nvPicPr>
        <p:blipFill>
          <a:blip r:embed="rId4">
            <a:alphaModFix/>
          </a:blip>
          <a:stretch>
            <a:fillRect/>
          </a:stretch>
        </p:blipFill>
        <p:spPr>
          <a:xfrm>
            <a:off x="152400" y="967800"/>
            <a:ext cx="4767344" cy="3644400"/>
          </a:xfrm>
          <a:prstGeom prst="rect">
            <a:avLst/>
          </a:prstGeom>
          <a:noFill/>
          <a:ln>
            <a:noFill/>
          </a:ln>
        </p:spPr>
      </p:pic>
      <p:pic>
        <p:nvPicPr>
          <p:cNvPr id="194" name="Google Shape;194;p35"/>
          <p:cNvPicPr preferRelativeResize="0"/>
          <p:nvPr/>
        </p:nvPicPr>
        <p:blipFill>
          <a:blip r:embed="rId5">
            <a:alphaModFix/>
          </a:blip>
          <a:stretch>
            <a:fillRect/>
          </a:stretch>
        </p:blipFill>
        <p:spPr>
          <a:xfrm>
            <a:off x="4298125" y="2470425"/>
            <a:ext cx="4767350" cy="922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